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503" r:id="rId3"/>
    <p:sldId id="523" r:id="rId4"/>
    <p:sldId id="504" r:id="rId5"/>
    <p:sldId id="505" r:id="rId6"/>
    <p:sldId id="506" r:id="rId7"/>
    <p:sldId id="508" r:id="rId8"/>
    <p:sldId id="510" r:id="rId9"/>
    <p:sldId id="517" r:id="rId10"/>
    <p:sldId id="534" r:id="rId11"/>
    <p:sldId id="511" r:id="rId12"/>
    <p:sldId id="525" r:id="rId13"/>
    <p:sldId id="512" r:id="rId14"/>
    <p:sldId id="520" r:id="rId15"/>
    <p:sldId id="514" r:id="rId16"/>
    <p:sldId id="529" r:id="rId17"/>
    <p:sldId id="530" r:id="rId18"/>
    <p:sldId id="535" r:id="rId19"/>
    <p:sldId id="522" r:id="rId20"/>
    <p:sldId id="528" r:id="rId21"/>
    <p:sldId id="533" r:id="rId22"/>
    <p:sldId id="531" r:id="rId23"/>
    <p:sldId id="532" r:id="rId24"/>
    <p:sldId id="521" r:id="rId25"/>
    <p:sldId id="513" r:id="rId26"/>
    <p:sldId id="518" r:id="rId27"/>
    <p:sldId id="519" r:id="rId28"/>
    <p:sldId id="540" r:id="rId29"/>
    <p:sldId id="541" r:id="rId30"/>
    <p:sldId id="542" r:id="rId31"/>
    <p:sldId id="543" r:id="rId32"/>
    <p:sldId id="539" r:id="rId33"/>
    <p:sldId id="544" r:id="rId34"/>
    <p:sldId id="545" r:id="rId35"/>
    <p:sldId id="515" r:id="rId36"/>
    <p:sldId id="536" r:id="rId37"/>
    <p:sldId id="537" r:id="rId38"/>
    <p:sldId id="538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i Zhang" initials="KZ" lastIdx="1" clrIdx="0">
    <p:extLst>
      <p:ext uri="{19B8F6BF-5375-455C-9EA6-DF929625EA0E}">
        <p15:presenceInfo xmlns:p15="http://schemas.microsoft.com/office/powerpoint/2012/main" userId="4eea2330dc7bfa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FF0000"/>
    <a:srgbClr val="000099"/>
    <a:srgbClr val="FF9966"/>
    <a:srgbClr val="000066"/>
    <a:srgbClr val="FFCCFF"/>
    <a:srgbClr val="9966FF"/>
    <a:srgbClr val="E673FD"/>
    <a:srgbClr val="7E0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9263" autoAdjust="0"/>
  </p:normalViewPr>
  <p:slideViewPr>
    <p:cSldViewPr>
      <p:cViewPr varScale="1">
        <p:scale>
          <a:sx n="91" d="100"/>
          <a:sy n="91" d="100"/>
        </p:scale>
        <p:origin x="104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222"/>
    </p:cViewPr>
  </p:sorterViewPr>
  <p:notesViewPr>
    <p:cSldViewPr>
      <p:cViewPr varScale="1">
        <p:scale>
          <a:sx n="50" d="100"/>
          <a:sy n="50" d="100"/>
        </p:scale>
        <p:origin x="-2150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FE4E7-08B7-4BB5-8392-D8575E5730B5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50281-01FB-4A23-B988-BD1EE6527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76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75CC-7CB0-40AF-981D-B92BE83C1984}" type="datetimeFigureOut">
              <a:rPr lang="en-US" smtClean="0"/>
              <a:pPr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hyperlink" Target="https://web.stanford.edu/class/cs294a/sparseAutoencod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notes.io/deep-clustering" TargetMode="Externa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gif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 Box 12"/>
          <p:cNvSpPr txBox="1">
            <a:spLocks noChangeArrowheads="1"/>
          </p:cNvSpPr>
          <p:nvPr/>
        </p:nvSpPr>
        <p:spPr bwMode="gray">
          <a:xfrm>
            <a:off x="1043608" y="4521314"/>
            <a:ext cx="6912768" cy="707886"/>
          </a:xfrm>
          <a:prstGeom prst="rect">
            <a:avLst/>
          </a:prstGeom>
          <a:solidFill>
            <a:schemeClr val="accent6">
              <a:lumMod val="60000"/>
              <a:lumOff val="40000"/>
              <a:alpha val="59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Times" panose="02020603050405020304" pitchFamily="18" charset="0"/>
              </a:rPr>
              <a:t>Instructor: Kai Zhang</a:t>
            </a:r>
          </a:p>
          <a:p>
            <a:pPr algn="ctr" eaLnBrk="0" hangingPunct="0"/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Times" panose="02020603050405020304" pitchFamily="18" charset="0"/>
              </a:rPr>
              <a:t>CIS @ Temple University, Spring 2020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+mj-lt"/>
              <a:ea typeface="Arial Unicode MS" panose="020B0604020202020204" pitchFamily="34" charset="-122"/>
              <a:cs typeface="Times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7524" y="1496978"/>
            <a:ext cx="8424936" cy="1138773"/>
          </a:xfrm>
          <a:prstGeom prst="rect">
            <a:avLst/>
          </a:prstGeom>
          <a:solidFill>
            <a:schemeClr val="accent3"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ea typeface="Batang" panose="02030600000101010101" pitchFamily="18" charset="-127"/>
                <a:cs typeface="Times" panose="02020603050405020304" pitchFamily="18" charset="0"/>
              </a:rPr>
              <a:t>CIS 5525: Neural Computation</a:t>
            </a:r>
          </a:p>
          <a:p>
            <a:pPr algn="ctr" eaLnBrk="0" hangingPunct="0"/>
            <a:r>
              <a:rPr lang="en-US" altLang="zh-CN" sz="3200" b="1" i="1" dirty="0">
                <a:solidFill>
                  <a:schemeClr val="accent1">
                    <a:lumMod val="75000"/>
                  </a:schemeClr>
                </a:solidFill>
                <a:ea typeface="Batang" panose="02030600000101010101" pitchFamily="18" charset="-127"/>
                <a:cs typeface="Times" panose="02020603050405020304" pitchFamily="18" charset="0"/>
              </a:rPr>
              <a:t>Week III: Autoencoder and Deep Clustering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444A43-BE94-4E20-BC35-51F926FA5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D7E452-32C5-45DB-B3B3-E1B07E0F9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60848"/>
            <a:ext cx="8280826" cy="3378374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0CE24B8-0846-4FED-8490-15151E3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Deep Autoencoders</a:t>
            </a:r>
            <a:endParaRPr lang="zh-CN" altLang="en-US" sz="3600" b="1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A4A2F0A-744F-48A0-B536-D769A87BA814}"/>
              </a:ext>
            </a:extLst>
          </p:cNvPr>
          <p:cNvSpPr txBox="1">
            <a:spLocks/>
          </p:cNvSpPr>
          <p:nvPr/>
        </p:nvSpPr>
        <p:spPr>
          <a:xfrm>
            <a:off x="1043608" y="5621110"/>
            <a:ext cx="6624736" cy="5656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2000" dirty="0"/>
              <a:t>Deeper autoencoders can better reconstruct the input samples.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76906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9A8181-8422-4096-A4EE-511BEBED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Network Structures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309F93-9D59-412B-A194-FD1A2ECA1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Hidden layer dimensions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Smaller than the input data: </a:t>
            </a:r>
          </a:p>
          <a:p>
            <a:pPr lvl="2"/>
            <a:r>
              <a:rPr lang="en-US" altLang="zh-CN" sz="1800" dirty="0"/>
              <a:t>Will compress the data with a bottleneck</a:t>
            </a:r>
          </a:p>
          <a:p>
            <a:pPr lvl="2"/>
            <a:r>
              <a:rPr lang="en-US" altLang="zh-CN" sz="1800" dirty="0"/>
              <a:t>Linear-linear encoder-decoder with Euclidian loss is equivalent to PCA</a:t>
            </a:r>
          </a:p>
          <a:p>
            <a:pPr lvl="2"/>
            <a:r>
              <a:rPr lang="en-US" altLang="zh-CN" sz="1800" dirty="0"/>
              <a:t>Nonlinear AE will be more powerful </a:t>
            </a:r>
          </a:p>
          <a:p>
            <a:pPr lvl="2"/>
            <a:endParaRPr lang="en-US" altLang="zh-CN" sz="1800" dirty="0"/>
          </a:p>
          <a:p>
            <a:pPr lvl="2"/>
            <a:endParaRPr lang="en-US" altLang="zh-CN" sz="1800" dirty="0"/>
          </a:p>
          <a:p>
            <a:pPr lvl="2"/>
            <a:endParaRPr lang="en-US" altLang="zh-CN" sz="1800" dirty="0"/>
          </a:p>
          <a:p>
            <a:pPr lvl="2"/>
            <a:endParaRPr lang="en-US" altLang="zh-CN" sz="1800" dirty="0"/>
          </a:p>
          <a:p>
            <a:pPr lvl="2"/>
            <a:endParaRPr lang="en-US" altLang="zh-CN" sz="1800" dirty="0"/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Larger than the input data</a:t>
            </a:r>
          </a:p>
          <a:p>
            <a:pPr lvl="2"/>
            <a:r>
              <a:rPr lang="en-US" altLang="zh-CN" sz="1800" dirty="0"/>
              <a:t>No compression needed </a:t>
            </a:r>
          </a:p>
          <a:p>
            <a:pPr lvl="2"/>
            <a:r>
              <a:rPr lang="en-US" altLang="zh-CN" sz="1800" dirty="0"/>
              <a:t>Can trivially learn to just copy, </a:t>
            </a:r>
            <a:r>
              <a:rPr lang="en-US" altLang="zh-CN" sz="1800" dirty="0">
                <a:solidFill>
                  <a:srgbClr val="FF0000"/>
                </a:solidFill>
              </a:rPr>
              <a:t>no structure is learned</a:t>
            </a:r>
          </a:p>
          <a:p>
            <a:pPr lvl="2"/>
            <a:r>
              <a:rPr lang="en-US" altLang="zh-CN" sz="1800" dirty="0"/>
              <a:t>Does not encourage learning of meaningful features</a:t>
            </a:r>
          </a:p>
          <a:p>
            <a:pPr lvl="2"/>
            <a:r>
              <a:rPr lang="en-US" altLang="zh-CN" sz="1800" b="1" dirty="0">
                <a:solidFill>
                  <a:srgbClr val="0000FF"/>
                </a:solidFill>
              </a:rPr>
              <a:t>But can still be useful by adding </a:t>
            </a:r>
            <a:r>
              <a:rPr lang="en-US" altLang="zh-CN" sz="1800" b="1" dirty="0">
                <a:solidFill>
                  <a:srgbClr val="FF0000"/>
                </a:solidFill>
              </a:rPr>
              <a:t>regularization</a:t>
            </a:r>
            <a:r>
              <a:rPr lang="en-US" altLang="zh-CN" sz="1800" b="1" dirty="0">
                <a:solidFill>
                  <a:srgbClr val="0000FF"/>
                </a:solidFill>
              </a:rPr>
              <a:t>!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DB2177-4580-4942-AFAC-4A9848AE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6624736" cy="188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27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1F7379-68F7-41E3-8819-927FF403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Transfer function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799887-4AE5-4106-83A3-AD2C549F3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Encoder usually chosen as </a:t>
            </a:r>
            <a:r>
              <a:rPr lang="en-US" altLang="zh-CN" sz="2400" dirty="0">
                <a:solidFill>
                  <a:srgbClr val="FF0000"/>
                </a:solidFill>
              </a:rPr>
              <a:t>sigmoid/RELU </a:t>
            </a:r>
            <a:r>
              <a:rPr lang="en-US" altLang="zh-CN" sz="2400" dirty="0"/>
              <a:t>function</a:t>
            </a:r>
          </a:p>
          <a:p>
            <a:r>
              <a:rPr lang="en-US" altLang="zh-CN" sz="2400" dirty="0"/>
              <a:t>If inputs are </a:t>
            </a:r>
            <a:r>
              <a:rPr lang="en-US" altLang="zh-CN" sz="2400" dirty="0">
                <a:solidFill>
                  <a:srgbClr val="FF0000"/>
                </a:solidFill>
              </a:rPr>
              <a:t>binary variable</a:t>
            </a:r>
            <a:r>
              <a:rPr lang="en-US" altLang="zh-CN" sz="2400" dirty="0"/>
              <a:t>s (0,1)</a:t>
            </a:r>
          </a:p>
          <a:p>
            <a:pPr lvl="1"/>
            <a:r>
              <a:rPr lang="en-US" altLang="zh-CN" sz="2000" b="1" dirty="0"/>
              <a:t>Sigmoid function</a:t>
            </a:r>
            <a:r>
              <a:rPr lang="en-US" altLang="zh-CN" sz="2000" dirty="0"/>
              <a:t> (for the decoder)</a:t>
            </a:r>
          </a:p>
          <a:p>
            <a:r>
              <a:rPr lang="en-US" altLang="zh-CN" sz="2400" dirty="0"/>
              <a:t>If inputs are </a:t>
            </a:r>
            <a:r>
              <a:rPr lang="en-US" altLang="zh-CN" sz="2400" dirty="0">
                <a:solidFill>
                  <a:srgbClr val="FF0000"/>
                </a:solidFill>
              </a:rPr>
              <a:t>real values</a:t>
            </a:r>
          </a:p>
          <a:p>
            <a:pPr lvl="1"/>
            <a:r>
              <a:rPr lang="en-US" altLang="zh-CN" sz="2000" dirty="0"/>
              <a:t>Output layer</a:t>
            </a:r>
            <a:r>
              <a:rPr lang="en-US" altLang="zh-CN" sz="2000" b="1" dirty="0"/>
              <a:t>: no transfer function or linear</a:t>
            </a:r>
          </a:p>
          <a:p>
            <a:pPr lvl="1"/>
            <a:r>
              <a:rPr lang="en-US" altLang="zh-CN" sz="2000" dirty="0"/>
              <a:t>Other layers in decoder: </a:t>
            </a:r>
          </a:p>
          <a:p>
            <a:pPr lvl="2"/>
            <a:r>
              <a:rPr lang="en-US" altLang="zh-CN" sz="1600" b="1" dirty="0"/>
              <a:t>Tanh, </a:t>
            </a:r>
            <a:r>
              <a:rPr lang="en-US" altLang="zh-CN" sz="1600" b="1" dirty="0" err="1"/>
              <a:t>Relu</a:t>
            </a:r>
            <a:r>
              <a:rPr lang="en-US" altLang="zh-CN" sz="1600" b="1" dirty="0"/>
              <a:t>, or sigmoid function</a:t>
            </a:r>
          </a:p>
          <a:p>
            <a:r>
              <a:rPr lang="en-US" altLang="zh-CN" sz="2400" dirty="0"/>
              <a:t>Usually the input data are non-negative</a:t>
            </a:r>
          </a:p>
          <a:p>
            <a:pPr lvl="1"/>
            <a:r>
              <a:rPr lang="en-US" altLang="zh-CN" sz="2000" b="1" dirty="0">
                <a:solidFill>
                  <a:srgbClr val="0000FF"/>
                </a:solidFill>
              </a:rPr>
              <a:t>Why we may not need </a:t>
            </a:r>
            <a:r>
              <a:rPr lang="en-US" altLang="zh-CN" sz="2000" b="1" dirty="0" err="1">
                <a:solidFill>
                  <a:srgbClr val="0000FF"/>
                </a:solidFill>
              </a:rPr>
              <a:t>zscore</a:t>
            </a:r>
            <a:r>
              <a:rPr lang="en-US" altLang="zh-CN" sz="2000" b="1" dirty="0">
                <a:solidFill>
                  <a:srgbClr val="0000FF"/>
                </a:solidFill>
              </a:rPr>
              <a:t> normalization here?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0376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E8A6C-C9BF-4A1B-AA7D-7BBE14396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54" y="250525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Stacked autoencoders</a:t>
            </a:r>
            <a:endParaRPr lang="zh-CN" altLang="en-US" sz="3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94C3F6-018F-4942-B999-DBD49197A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1963"/>
            <a:ext cx="4775328" cy="37764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867354-B87E-4141-BC2D-3FE13933B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5517232"/>
            <a:ext cx="6242371" cy="122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09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AA5B1-B3CA-43C9-BF65-CA8A47C8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err="1"/>
              <a:t>Layerwise</a:t>
            </a:r>
            <a:r>
              <a:rPr lang="en-US" altLang="zh-CN" sz="3600" b="1" dirty="0"/>
              <a:t> Pre-training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74A765-01F8-4504-BDC7-DDCC70B81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Training can lead to poor local solutions </a:t>
            </a:r>
          </a:p>
          <a:p>
            <a:r>
              <a:rPr lang="en-US" altLang="zh-CN" sz="2400" dirty="0"/>
              <a:t>Very slow to train </a:t>
            </a:r>
          </a:p>
          <a:p>
            <a:r>
              <a:rPr lang="en-US" altLang="zh-CN" sz="2400" dirty="0"/>
              <a:t>Vanishing gradient: As the error is propagated backwards it gets very small</a:t>
            </a:r>
            <a:endParaRPr lang="zh-CN" altLang="en-US" sz="24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D2E067-E5B5-47D2-BB6A-54D483748A38}"/>
              </a:ext>
            </a:extLst>
          </p:cNvPr>
          <p:cNvGrpSpPr/>
          <p:nvPr/>
        </p:nvGrpSpPr>
        <p:grpSpPr>
          <a:xfrm>
            <a:off x="592838" y="4395169"/>
            <a:ext cx="1900456" cy="1934355"/>
            <a:chOff x="5151415" y="1601747"/>
            <a:chExt cx="1900456" cy="193435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3B5E17E-7E3B-49EC-AF11-93DD36ED018C}"/>
                </a:ext>
              </a:extLst>
            </p:cNvPr>
            <p:cNvGrpSpPr/>
            <p:nvPr/>
          </p:nvGrpSpPr>
          <p:grpSpPr>
            <a:xfrm>
              <a:off x="5243234" y="1601747"/>
              <a:ext cx="1716818" cy="1593453"/>
              <a:chOff x="5261763" y="1600200"/>
              <a:chExt cx="1716818" cy="1593453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F5F38CD1-3AD2-4952-89D7-50DA78ECD994}"/>
                  </a:ext>
                </a:extLst>
              </p:cNvPr>
              <p:cNvSpPr/>
              <p:nvPr/>
            </p:nvSpPr>
            <p:spPr>
              <a:xfrm>
                <a:off x="5261763" y="1600200"/>
                <a:ext cx="216024" cy="158417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DDF55D28-C51A-4742-A2EF-F295E7E67F5D}"/>
                  </a:ext>
                </a:extLst>
              </p:cNvPr>
              <p:cNvSpPr/>
              <p:nvPr/>
            </p:nvSpPr>
            <p:spPr>
              <a:xfrm>
                <a:off x="6762557" y="1609477"/>
                <a:ext cx="216024" cy="158417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CC70D5C8-F847-48DD-8CBA-3FFE5A9BEC2A}"/>
                  </a:ext>
                </a:extLst>
              </p:cNvPr>
              <p:cNvSpPr/>
              <p:nvPr/>
            </p:nvSpPr>
            <p:spPr>
              <a:xfrm>
                <a:off x="6012160" y="1995413"/>
                <a:ext cx="216024" cy="812304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梯形 13">
                <a:extLst>
                  <a:ext uri="{FF2B5EF4-FFF2-40B4-BE49-F238E27FC236}">
                    <a16:creationId xmlns:a16="http://schemas.microsoft.com/office/drawing/2014/main" id="{77AD7F5B-EEAB-4E0B-8659-E3E4A2465257}"/>
                  </a:ext>
                </a:extLst>
              </p:cNvPr>
              <p:cNvSpPr/>
              <p:nvPr/>
            </p:nvSpPr>
            <p:spPr>
              <a:xfrm rot="5400000">
                <a:off x="4962163" y="2134379"/>
                <a:ext cx="1565620" cy="534373"/>
              </a:xfrm>
              <a:prstGeom prst="trapezoid">
                <a:avLst>
                  <a:gd name="adj" fmla="val 72939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梯形 14">
                <a:extLst>
                  <a:ext uri="{FF2B5EF4-FFF2-40B4-BE49-F238E27FC236}">
                    <a16:creationId xmlns:a16="http://schemas.microsoft.com/office/drawing/2014/main" id="{5A397B4D-942B-4666-BBF7-6EF05A201C95}"/>
                  </a:ext>
                </a:extLst>
              </p:cNvPr>
              <p:cNvSpPr/>
              <p:nvPr/>
            </p:nvSpPr>
            <p:spPr>
              <a:xfrm rot="16200000">
                <a:off x="5712561" y="2134379"/>
                <a:ext cx="1565620" cy="534373"/>
              </a:xfrm>
              <a:prstGeom prst="trapezoid">
                <a:avLst>
                  <a:gd name="adj" fmla="val 72939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D2B9E88-AB12-41FB-92F9-2064C4CED90A}"/>
                    </a:ext>
                  </a:extLst>
                </p:cNvPr>
                <p:cNvSpPr/>
                <p:nvPr/>
              </p:nvSpPr>
              <p:spPr>
                <a:xfrm>
                  <a:off x="5535526" y="2252915"/>
                  <a:ext cx="435984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D2B9E88-AB12-41FB-92F9-2064C4CED9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526" y="2252915"/>
                  <a:ext cx="435984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97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A635403-D952-4A9E-BB63-4A9B23F13679}"/>
                    </a:ext>
                  </a:extLst>
                </p:cNvPr>
                <p:cNvSpPr/>
                <p:nvPr/>
              </p:nvSpPr>
              <p:spPr>
                <a:xfrm>
                  <a:off x="6273309" y="2254999"/>
                  <a:ext cx="444123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A635403-D952-4A9E-BB63-4A9B23F136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3309" y="2254999"/>
                  <a:ext cx="444123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21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2EAF70C8-D024-44B6-9457-D40B32503600}"/>
                    </a:ext>
                  </a:extLst>
                </p:cNvPr>
                <p:cNvSpPr/>
                <p:nvPr/>
              </p:nvSpPr>
              <p:spPr>
                <a:xfrm>
                  <a:off x="5151415" y="3123973"/>
                  <a:ext cx="3706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2EAF70C8-D024-44B6-9457-D40B325036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1415" y="3123973"/>
                  <a:ext cx="37061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B24BE1DB-EFCA-4206-AC92-FCEA7E79E510}"/>
                    </a:ext>
                  </a:extLst>
                </p:cNvPr>
                <p:cNvSpPr/>
                <p:nvPr/>
              </p:nvSpPr>
              <p:spPr>
                <a:xfrm>
                  <a:off x="6681257" y="3166770"/>
                  <a:ext cx="3706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B24BE1DB-EFCA-4206-AC92-FCEA7E79E5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1257" y="3166770"/>
                  <a:ext cx="37061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r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525A85F8-290E-41CE-91FB-CCBE5C0D9B7F}"/>
                    </a:ext>
                  </a:extLst>
                </p:cNvPr>
                <p:cNvSpPr/>
                <p:nvPr/>
              </p:nvSpPr>
              <p:spPr>
                <a:xfrm>
                  <a:off x="5893861" y="2759649"/>
                  <a:ext cx="4939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525A85F8-290E-41CE-91FB-CCBE5C0D9B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3861" y="2759649"/>
                  <a:ext cx="49398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58CB040-3433-4E7C-912F-9314A2C3B31B}"/>
              </a:ext>
            </a:extLst>
          </p:cNvPr>
          <p:cNvGrpSpPr/>
          <p:nvPr/>
        </p:nvGrpSpPr>
        <p:grpSpPr>
          <a:xfrm>
            <a:off x="3765073" y="3578528"/>
            <a:ext cx="1971820" cy="1200721"/>
            <a:chOff x="5897164" y="3745102"/>
            <a:chExt cx="1971820" cy="12007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2DC24025-CB39-40E4-BE45-03C590EB52C9}"/>
                    </a:ext>
                  </a:extLst>
                </p:cNvPr>
                <p:cNvSpPr/>
                <p:nvPr/>
              </p:nvSpPr>
              <p:spPr>
                <a:xfrm>
                  <a:off x="5897164" y="4576491"/>
                  <a:ext cx="4939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2DC24025-CB39-40E4-BE45-03C590EB52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7164" y="4576491"/>
                  <a:ext cx="49398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FD987F5-D6DF-45A8-BF77-BF2AF152E9F0}"/>
                </a:ext>
              </a:extLst>
            </p:cNvPr>
            <p:cNvGrpSpPr/>
            <p:nvPr/>
          </p:nvGrpSpPr>
          <p:grpSpPr>
            <a:xfrm>
              <a:off x="6001975" y="3745102"/>
              <a:ext cx="1716818" cy="841706"/>
              <a:chOff x="5261763" y="1600200"/>
              <a:chExt cx="1716818" cy="1593453"/>
            </a:xfrm>
          </p:grpSpPr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A5A7614A-0D79-437A-BBF8-5E7987C716C3}"/>
                  </a:ext>
                </a:extLst>
              </p:cNvPr>
              <p:cNvSpPr/>
              <p:nvPr/>
            </p:nvSpPr>
            <p:spPr>
              <a:xfrm>
                <a:off x="5261763" y="1600200"/>
                <a:ext cx="216024" cy="158417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4BD847E2-AD2B-4166-B360-BB920690B8D3}"/>
                  </a:ext>
                </a:extLst>
              </p:cNvPr>
              <p:cNvSpPr/>
              <p:nvPr/>
            </p:nvSpPr>
            <p:spPr>
              <a:xfrm>
                <a:off x="6762557" y="1609477"/>
                <a:ext cx="216024" cy="158417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2240E0B5-0B91-488A-A68C-8FF9C5B621D0}"/>
                  </a:ext>
                </a:extLst>
              </p:cNvPr>
              <p:cNvSpPr/>
              <p:nvPr/>
            </p:nvSpPr>
            <p:spPr>
              <a:xfrm>
                <a:off x="6012160" y="1995413"/>
                <a:ext cx="216024" cy="812304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梯形 25">
                <a:extLst>
                  <a:ext uri="{FF2B5EF4-FFF2-40B4-BE49-F238E27FC236}">
                    <a16:creationId xmlns:a16="http://schemas.microsoft.com/office/drawing/2014/main" id="{FFA0D2EC-B557-4B71-A5E9-4DF10800A52D}"/>
                  </a:ext>
                </a:extLst>
              </p:cNvPr>
              <p:cNvSpPr/>
              <p:nvPr/>
            </p:nvSpPr>
            <p:spPr>
              <a:xfrm rot="5400000">
                <a:off x="4962163" y="2134379"/>
                <a:ext cx="1565620" cy="534373"/>
              </a:xfrm>
              <a:prstGeom prst="trapezoid">
                <a:avLst>
                  <a:gd name="adj" fmla="val 41128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梯形 26">
                <a:extLst>
                  <a:ext uri="{FF2B5EF4-FFF2-40B4-BE49-F238E27FC236}">
                    <a16:creationId xmlns:a16="http://schemas.microsoft.com/office/drawing/2014/main" id="{2CCD0312-9BD9-4C97-8FF9-FE9A5FA63CC9}"/>
                  </a:ext>
                </a:extLst>
              </p:cNvPr>
              <p:cNvSpPr/>
              <p:nvPr/>
            </p:nvSpPr>
            <p:spPr>
              <a:xfrm rot="16200000">
                <a:off x="5712561" y="2134379"/>
                <a:ext cx="1565620" cy="534373"/>
              </a:xfrm>
              <a:prstGeom prst="trapezoid">
                <a:avLst>
                  <a:gd name="adj" fmla="val 42226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A6A8918C-78BC-4A8E-89EB-D563A843B9EB}"/>
                    </a:ext>
                  </a:extLst>
                </p:cNvPr>
                <p:cNvSpPr/>
                <p:nvPr/>
              </p:nvSpPr>
              <p:spPr>
                <a:xfrm>
                  <a:off x="7375003" y="4561743"/>
                  <a:ext cx="493981" cy="3840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A6A8918C-78BC-4A8E-89EB-D563A843B9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5003" y="4561743"/>
                  <a:ext cx="493981" cy="384080"/>
                </a:xfrm>
                <a:prstGeom prst="rect">
                  <a:avLst/>
                </a:prstGeom>
                <a:blipFill>
                  <a:blip r:embed="rId8"/>
                  <a:stretch>
                    <a:fillRect t="-1587" r="-49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809D8B54-4725-465F-83A3-A62D930A8AD8}"/>
                    </a:ext>
                  </a:extLst>
                </p:cNvPr>
                <p:cNvSpPr/>
                <p:nvPr/>
              </p:nvSpPr>
              <p:spPr>
                <a:xfrm>
                  <a:off x="6636083" y="4312058"/>
                  <a:ext cx="4939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809D8B54-4725-465F-83A3-A62D930A8A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6083" y="4312058"/>
                  <a:ext cx="49398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42C0158B-3084-44FB-B8C7-864AF357E946}"/>
                    </a:ext>
                  </a:extLst>
                </p:cNvPr>
                <p:cNvSpPr/>
                <p:nvPr/>
              </p:nvSpPr>
              <p:spPr>
                <a:xfrm>
                  <a:off x="6282046" y="3989132"/>
                  <a:ext cx="435984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42C0158B-3084-44FB-B8C7-864AF357E9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2046" y="3989132"/>
                  <a:ext cx="435984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126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0A5C85F4-690F-428B-9994-F159100C5ED8}"/>
                    </a:ext>
                  </a:extLst>
                </p:cNvPr>
                <p:cNvSpPr/>
                <p:nvPr/>
              </p:nvSpPr>
              <p:spPr>
                <a:xfrm>
                  <a:off x="7019829" y="3991216"/>
                  <a:ext cx="444123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0A5C85F4-690F-428B-9994-F159100C5E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9829" y="3991216"/>
                  <a:ext cx="444123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1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168D508-840B-4B25-BA79-BFC22FBDD4A2}"/>
              </a:ext>
            </a:extLst>
          </p:cNvPr>
          <p:cNvGrpSpPr/>
          <p:nvPr/>
        </p:nvGrpSpPr>
        <p:grpSpPr>
          <a:xfrm>
            <a:off x="5490401" y="5007299"/>
            <a:ext cx="3414650" cy="1951027"/>
            <a:chOff x="5169183" y="3225028"/>
            <a:chExt cx="3414650" cy="1951027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96F68513-5FDE-44F9-92F8-65F60D4EE575}"/>
                </a:ext>
              </a:extLst>
            </p:cNvPr>
            <p:cNvSpPr/>
            <p:nvPr/>
          </p:nvSpPr>
          <p:spPr>
            <a:xfrm>
              <a:off x="5254778" y="3225028"/>
              <a:ext cx="216024" cy="158417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D34277F5-851D-43B2-BC96-BF7D42409076}"/>
                </a:ext>
              </a:extLst>
            </p:cNvPr>
            <p:cNvSpPr/>
            <p:nvPr/>
          </p:nvSpPr>
          <p:spPr>
            <a:xfrm>
              <a:off x="8306988" y="3269782"/>
              <a:ext cx="216024" cy="158417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梯形 30">
              <a:extLst>
                <a:ext uri="{FF2B5EF4-FFF2-40B4-BE49-F238E27FC236}">
                  <a16:creationId xmlns:a16="http://schemas.microsoft.com/office/drawing/2014/main" id="{3E5827F9-1FE1-478C-A9AD-26856FFE6747}"/>
                </a:ext>
              </a:extLst>
            </p:cNvPr>
            <p:cNvSpPr/>
            <p:nvPr/>
          </p:nvSpPr>
          <p:spPr>
            <a:xfrm rot="5400000">
              <a:off x="4955178" y="3759207"/>
              <a:ext cx="1565620" cy="534373"/>
            </a:xfrm>
            <a:prstGeom prst="trapezoid">
              <a:avLst>
                <a:gd name="adj" fmla="val 72939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梯形 31">
              <a:extLst>
                <a:ext uri="{FF2B5EF4-FFF2-40B4-BE49-F238E27FC236}">
                  <a16:creationId xmlns:a16="http://schemas.microsoft.com/office/drawing/2014/main" id="{F6B59322-B8B4-4BE4-9DE1-1246A98F91A1}"/>
                </a:ext>
              </a:extLst>
            </p:cNvPr>
            <p:cNvSpPr/>
            <p:nvPr/>
          </p:nvSpPr>
          <p:spPr>
            <a:xfrm rot="16200000">
              <a:off x="7255666" y="3776163"/>
              <a:ext cx="1531708" cy="534373"/>
            </a:xfrm>
            <a:prstGeom prst="trapezoid">
              <a:avLst>
                <a:gd name="adj" fmla="val 72939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65C49324-8D13-48C7-B8AB-B2709227C6ED}"/>
                    </a:ext>
                  </a:extLst>
                </p:cNvPr>
                <p:cNvSpPr/>
                <p:nvPr/>
              </p:nvSpPr>
              <p:spPr>
                <a:xfrm>
                  <a:off x="5502791" y="3862004"/>
                  <a:ext cx="435984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65C49324-8D13-48C7-B8AB-B2709227C6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791" y="3862004"/>
                  <a:ext cx="435984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97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C94780D-83A7-4F75-B9E1-183E9A917C9D}"/>
                    </a:ext>
                  </a:extLst>
                </p:cNvPr>
                <p:cNvSpPr/>
                <p:nvPr/>
              </p:nvSpPr>
              <p:spPr>
                <a:xfrm>
                  <a:off x="7810241" y="3874690"/>
                  <a:ext cx="444123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C94780D-83A7-4F75-B9E1-183E9A917C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241" y="3874690"/>
                  <a:ext cx="444123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21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5E3CDA0A-FDF4-4954-8D50-C048D509EC71}"/>
                    </a:ext>
                  </a:extLst>
                </p:cNvPr>
                <p:cNvSpPr/>
                <p:nvPr/>
              </p:nvSpPr>
              <p:spPr>
                <a:xfrm>
                  <a:off x="5169183" y="4754130"/>
                  <a:ext cx="3706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5E3CDA0A-FDF4-4954-8D50-C048D509EC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183" y="4754130"/>
                  <a:ext cx="370614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D0ECAF47-D88B-4E09-A14C-0A483210AF29}"/>
                    </a:ext>
                  </a:extLst>
                </p:cNvPr>
                <p:cNvSpPr/>
                <p:nvPr/>
              </p:nvSpPr>
              <p:spPr>
                <a:xfrm>
                  <a:off x="8213219" y="4806723"/>
                  <a:ext cx="3706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D0ECAF47-D88B-4E09-A14C-0A483210AF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3219" y="4806723"/>
                  <a:ext cx="370614" cy="369332"/>
                </a:xfrm>
                <a:prstGeom prst="rect">
                  <a:avLst/>
                </a:prstGeom>
                <a:blipFill>
                  <a:blip r:embed="rId15"/>
                  <a:stretch>
                    <a:fillRect t="-6667" r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D9A5A25-16C5-489A-BF75-9968B0861530}"/>
                </a:ext>
              </a:extLst>
            </p:cNvPr>
            <p:cNvGrpSpPr/>
            <p:nvPr/>
          </p:nvGrpSpPr>
          <p:grpSpPr>
            <a:xfrm>
              <a:off x="5908551" y="3640371"/>
              <a:ext cx="1979373" cy="1134170"/>
              <a:chOff x="5889611" y="3745102"/>
              <a:chExt cx="1979373" cy="12007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A5E5963B-3602-4829-A117-512A88BA133E}"/>
                      </a:ext>
                    </a:extLst>
                  </p:cNvPr>
                  <p:cNvSpPr/>
                  <p:nvPr/>
                </p:nvSpPr>
                <p:spPr>
                  <a:xfrm>
                    <a:off x="5889611" y="4530043"/>
                    <a:ext cx="493981" cy="3910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A5E5963B-3602-4829-A117-512A88BA13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9611" y="4530043"/>
                    <a:ext cx="493981" cy="39100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D18FCEBF-F370-4187-86B2-5B185B1B130A}"/>
                  </a:ext>
                </a:extLst>
              </p:cNvPr>
              <p:cNvGrpSpPr/>
              <p:nvPr/>
            </p:nvGrpSpPr>
            <p:grpSpPr>
              <a:xfrm>
                <a:off x="6001975" y="3745102"/>
                <a:ext cx="1716818" cy="841706"/>
                <a:chOff x="5261763" y="1600200"/>
                <a:chExt cx="1716818" cy="1593453"/>
              </a:xfrm>
            </p:grpSpPr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D435B458-BE6B-4672-9F18-65E63D2D8B23}"/>
                    </a:ext>
                  </a:extLst>
                </p:cNvPr>
                <p:cNvSpPr/>
                <p:nvPr/>
              </p:nvSpPr>
              <p:spPr>
                <a:xfrm>
                  <a:off x="5261763" y="1600200"/>
                  <a:ext cx="216024" cy="1584176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6022484B-CD54-4C3C-B5F3-7147436D1B19}"/>
                    </a:ext>
                  </a:extLst>
                </p:cNvPr>
                <p:cNvSpPr/>
                <p:nvPr/>
              </p:nvSpPr>
              <p:spPr>
                <a:xfrm>
                  <a:off x="6762557" y="1609477"/>
                  <a:ext cx="216024" cy="1584176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矩形: 圆角 45">
                  <a:extLst>
                    <a:ext uri="{FF2B5EF4-FFF2-40B4-BE49-F238E27FC236}">
                      <a16:creationId xmlns:a16="http://schemas.microsoft.com/office/drawing/2014/main" id="{6FD7D87C-7E0C-4DA3-93CC-F3D1EAD0ABC0}"/>
                    </a:ext>
                  </a:extLst>
                </p:cNvPr>
                <p:cNvSpPr/>
                <p:nvPr/>
              </p:nvSpPr>
              <p:spPr>
                <a:xfrm>
                  <a:off x="6012160" y="1995413"/>
                  <a:ext cx="216024" cy="812304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7" name="梯形 46">
                  <a:extLst>
                    <a:ext uri="{FF2B5EF4-FFF2-40B4-BE49-F238E27FC236}">
                      <a16:creationId xmlns:a16="http://schemas.microsoft.com/office/drawing/2014/main" id="{3979BEAD-FF68-472D-998C-437B6FE34B1F}"/>
                    </a:ext>
                  </a:extLst>
                </p:cNvPr>
                <p:cNvSpPr/>
                <p:nvPr/>
              </p:nvSpPr>
              <p:spPr>
                <a:xfrm rot="5400000">
                  <a:off x="4962163" y="2134379"/>
                  <a:ext cx="1565620" cy="534373"/>
                </a:xfrm>
                <a:prstGeom prst="trapezoid">
                  <a:avLst>
                    <a:gd name="adj" fmla="val 41128"/>
                  </a:avLst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8" name="梯形 47">
                  <a:extLst>
                    <a:ext uri="{FF2B5EF4-FFF2-40B4-BE49-F238E27FC236}">
                      <a16:creationId xmlns:a16="http://schemas.microsoft.com/office/drawing/2014/main" id="{13F6D4B6-7E46-4EA8-84F9-E5CA6F88A61D}"/>
                    </a:ext>
                  </a:extLst>
                </p:cNvPr>
                <p:cNvSpPr/>
                <p:nvPr/>
              </p:nvSpPr>
              <p:spPr>
                <a:xfrm rot="16200000">
                  <a:off x="5712561" y="2134379"/>
                  <a:ext cx="1565620" cy="534373"/>
                </a:xfrm>
                <a:prstGeom prst="trapezoid">
                  <a:avLst>
                    <a:gd name="adj" fmla="val 42226"/>
                  </a:avLst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24862998-B67F-498B-8634-26CA7D9372E8}"/>
                      </a:ext>
                    </a:extLst>
                  </p:cNvPr>
                  <p:cNvSpPr/>
                  <p:nvPr/>
                </p:nvSpPr>
                <p:spPr>
                  <a:xfrm>
                    <a:off x="7375003" y="4561743"/>
                    <a:ext cx="493981" cy="38408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0" name="矩形 39">
                    <a:extLst>
                      <a:ext uri="{FF2B5EF4-FFF2-40B4-BE49-F238E27FC236}">
                        <a16:creationId xmlns:a16="http://schemas.microsoft.com/office/drawing/2014/main" id="{24862998-B67F-498B-8634-26CA7D9372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5003" y="4561743"/>
                    <a:ext cx="493981" cy="38408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t="-1667" r="-3704"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4DBDEDDC-68A8-41DA-ADE3-87D3906CB6A5}"/>
                      </a:ext>
                    </a:extLst>
                  </p:cNvPr>
                  <p:cNvSpPr/>
                  <p:nvPr/>
                </p:nvSpPr>
                <p:spPr>
                  <a:xfrm>
                    <a:off x="6636083" y="4312058"/>
                    <a:ext cx="49398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4DBDEDDC-68A8-41DA-ADE3-87D3906CB6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6083" y="4312058"/>
                    <a:ext cx="493981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517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50C43456-DDF8-4AE7-B455-F2F02BC12F6A}"/>
                      </a:ext>
                    </a:extLst>
                  </p:cNvPr>
                  <p:cNvSpPr/>
                  <p:nvPr/>
                </p:nvSpPr>
                <p:spPr>
                  <a:xfrm>
                    <a:off x="6282046" y="3989132"/>
                    <a:ext cx="435984" cy="369332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50C43456-DDF8-4AE7-B455-F2F02BC12F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2046" y="3989132"/>
                    <a:ext cx="435984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9722" b="-517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F52CF011-F07B-42A6-B899-28A9FB515ACF}"/>
                      </a:ext>
                    </a:extLst>
                  </p:cNvPr>
                  <p:cNvSpPr/>
                  <p:nvPr/>
                </p:nvSpPr>
                <p:spPr>
                  <a:xfrm>
                    <a:off x="7019829" y="3991216"/>
                    <a:ext cx="444123" cy="369332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F52CF011-F07B-42A6-B899-28A9FB515A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9829" y="3991216"/>
                    <a:ext cx="444123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21918" b="-52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3" name="弧形 52">
            <a:extLst>
              <a:ext uri="{FF2B5EF4-FFF2-40B4-BE49-F238E27FC236}">
                <a16:creationId xmlns:a16="http://schemas.microsoft.com/office/drawing/2014/main" id="{501194BA-6599-4447-97AF-CC00EF987163}"/>
              </a:ext>
            </a:extLst>
          </p:cNvPr>
          <p:cNvSpPr/>
          <p:nvPr/>
        </p:nvSpPr>
        <p:spPr>
          <a:xfrm rot="16200000">
            <a:off x="2956600" y="2444405"/>
            <a:ext cx="1884755" cy="4661585"/>
          </a:xfrm>
          <a:prstGeom prst="arc">
            <a:avLst>
              <a:gd name="adj1" fmla="val 16200000"/>
              <a:gd name="adj2" fmla="val 21513386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00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3B8516-4D71-4A65-AD5B-04E9E094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Denoising autoencoder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C8E058-C38E-44BC-B1B7-6E082B891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A good representation is one that can be obtained robustly from a </a:t>
            </a:r>
            <a:r>
              <a:rPr lang="en-US" altLang="zh-CN" sz="2400" dirty="0">
                <a:solidFill>
                  <a:srgbClr val="FF0000"/>
                </a:solidFill>
              </a:rPr>
              <a:t>corrupted input </a:t>
            </a:r>
            <a:r>
              <a:rPr lang="en-US" altLang="zh-CN" sz="2400" dirty="0"/>
              <a:t>and that will be useful for recovering the corresponding clean input  </a:t>
            </a:r>
          </a:p>
          <a:p>
            <a:pPr lvl="1"/>
            <a:r>
              <a:rPr lang="en-US" altLang="zh-CN" sz="2000" dirty="0"/>
              <a:t>The higher level representations are relatively stable and robust to the corruption of the input;  </a:t>
            </a:r>
          </a:p>
          <a:p>
            <a:pPr lvl="1"/>
            <a:r>
              <a:rPr lang="en-US" altLang="zh-CN" sz="2000" dirty="0"/>
              <a:t>It is necessary to extract features that are useful for representation of the input distribution. </a:t>
            </a:r>
          </a:p>
          <a:p>
            <a:r>
              <a:rPr lang="en-US" altLang="zh-CN" sz="2400" dirty="0"/>
              <a:t>Take a </a:t>
            </a:r>
            <a:r>
              <a:rPr lang="en-US" altLang="zh-CN" sz="2400" dirty="0">
                <a:solidFill>
                  <a:srgbClr val="FF0000"/>
                </a:solidFill>
              </a:rPr>
              <a:t>partially corrupted input </a:t>
            </a:r>
            <a:r>
              <a:rPr lang="en-US" altLang="zh-CN" sz="2400" dirty="0"/>
              <a:t>whilst </a:t>
            </a:r>
            <a:r>
              <a:rPr lang="en-US" altLang="zh-CN" sz="2400" dirty="0">
                <a:solidFill>
                  <a:srgbClr val="FF0000"/>
                </a:solidFill>
              </a:rPr>
              <a:t>training</a:t>
            </a:r>
            <a:r>
              <a:rPr lang="en-US" altLang="zh-CN" sz="2400" dirty="0"/>
              <a:t> to recover the original undistorted input.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EBF8A0-0B3C-45E6-A25E-89510712E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941168"/>
            <a:ext cx="7226671" cy="19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86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AA8AB-7DAF-498A-A193-A3C6C979E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 descr="Image result for denoising autoencoder">
            <a:extLst>
              <a:ext uri="{FF2B5EF4-FFF2-40B4-BE49-F238E27FC236}">
                <a16:creationId xmlns:a16="http://schemas.microsoft.com/office/drawing/2014/main" id="{FE103439-D17D-40F8-8BCC-127F432EE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24124"/>
            <a:ext cx="6755718" cy="378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2E717D7A-0ACC-48D3-AC72-72BEE05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Denoising autoencoder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892134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B9814-3261-40E7-A08B-6FFE3935A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Denoising AE learns manifold structure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2E3387-DA65-46BD-8700-D559C0B64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031DB0-D362-4A9A-89C0-F26189E06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36" y="1600200"/>
            <a:ext cx="7524328" cy="454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87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AD1289-C862-4111-BC70-231935731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BF323C-635C-4258-A87C-C9D467520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93466"/>
            <a:ext cx="8229600" cy="38643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2E710FD-6E13-45C4-A2E9-B5B8C6F09B6D}"/>
              </a:ext>
            </a:extLst>
          </p:cNvPr>
          <p:cNvSpPr/>
          <p:nvPr/>
        </p:nvSpPr>
        <p:spPr>
          <a:xfrm>
            <a:off x="374848" y="5445135"/>
            <a:ext cx="87233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With no noise, many filters remain similarly uninteresting (undistinctive almost uniform grey patches).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As we increase the noise level</a:t>
            </a:r>
            <a:r>
              <a:rPr lang="en-US" altLang="zh-CN" sz="1600" b="1" dirty="0"/>
              <a:t>, denoising training forces the filters to differentiate more</a:t>
            </a:r>
            <a:r>
              <a:rPr lang="en-US" altLang="zh-CN" sz="1600" dirty="0"/>
              <a:t>, and capture more distinctive features.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Higher noise levels tend to induce less local filters, as expected. O</a:t>
            </a:r>
            <a:endParaRPr lang="zh-CN" altLang="en-US" sz="1600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1E0BC95-5BED-43B1-8A0F-0E2BF7A0E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Denoising AE learns useful patterns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262393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C7096-6EF9-4DC1-AAC0-FA4965FE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Sparse Autoencoder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E3B1AB-B0D3-4A94-B086-562144E58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D34002-5B4C-4BC7-A39D-F1A18AD0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22" y="1600200"/>
            <a:ext cx="8172400" cy="42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51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D9FA5E-98AF-477E-954B-CB38F565A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209873"/>
            <a:ext cx="3797648" cy="452596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817545A-8574-4477-91B2-BF8687F0D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Unsupervised Learning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303E62-AFDF-4DF3-8EED-D378FE50A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987008" cy="4525963"/>
          </a:xfrm>
        </p:spPr>
        <p:txBody>
          <a:bodyPr/>
          <a:lstStyle/>
          <a:p>
            <a:r>
              <a:rPr lang="en-US" altLang="zh-CN" sz="2400" dirty="0"/>
              <a:t>Finding intrinsic structures of the data </a:t>
            </a:r>
          </a:p>
          <a:p>
            <a:pPr lvl="1"/>
            <a:r>
              <a:rPr lang="en-US" altLang="zh-CN" sz="1800" dirty="0"/>
              <a:t>No labeled information is available</a:t>
            </a:r>
          </a:p>
          <a:p>
            <a:r>
              <a:rPr lang="en-US" altLang="zh-CN" sz="2000" dirty="0"/>
              <a:t>Examples: Clustering, Compression, Feature &amp; Representation learning, Dimensionality reduction, Generative models ,etc.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B542D0-7F04-418D-837F-A53522B38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18" y="3281467"/>
            <a:ext cx="4244601" cy="344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57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9341CA-57DE-4A90-B8F1-5698D6B44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Limit capacity of autoencoder by adding a term to the cost function penalizing the complexity of codes</a:t>
            </a:r>
          </a:p>
          <a:p>
            <a:pPr lvl="1"/>
            <a:r>
              <a:rPr lang="en-US" altLang="zh-CN" sz="2000" dirty="0"/>
              <a:t>a neuron as being “active” (or “firing”) if its output value is close to 1, or as being “inactive” if its output value is close to 0. </a:t>
            </a:r>
          </a:p>
          <a:p>
            <a:pPr lvl="1"/>
            <a:r>
              <a:rPr lang="en-US" altLang="zh-CN" sz="2000" b="1" dirty="0">
                <a:solidFill>
                  <a:srgbClr val="0000FF"/>
                </a:solidFill>
              </a:rPr>
              <a:t>sparsity constraint: </a:t>
            </a:r>
            <a:r>
              <a:rPr lang="en-US" altLang="zh-CN" sz="2000" dirty="0"/>
              <a:t>used to lower the activations of the hidden layers. </a:t>
            </a:r>
          </a:p>
          <a:p>
            <a:pPr lvl="1"/>
            <a:r>
              <a:rPr lang="en-US" altLang="zh-CN" sz="2000" dirty="0"/>
              <a:t>then they can specialize to detect certain features.  </a:t>
            </a:r>
          </a:p>
          <a:p>
            <a:r>
              <a:rPr lang="en-US" altLang="zh-CN" sz="2400" dirty="0"/>
              <a:t>How to restricts the number of active neurons?</a:t>
            </a:r>
          </a:p>
          <a:p>
            <a:pPr lvl="1"/>
            <a:r>
              <a:rPr lang="en-US" altLang="zh-CN" sz="2000" i="1" dirty="0"/>
              <a:t>This is different than  enforcing sparse models (LASSO).</a:t>
            </a:r>
            <a:endParaRPr lang="zh-CN" altLang="en-US" sz="2000" i="1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A7F31AE-49BB-44A5-8B7B-4452B8CA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Sparse Autoencoder</a:t>
            </a:r>
            <a:endParaRPr lang="zh-CN" altLang="en-US" sz="3600" b="1" dirty="0"/>
          </a:p>
        </p:txBody>
      </p:sp>
      <p:pic>
        <p:nvPicPr>
          <p:cNvPr id="4100" name="Picture 4" descr="Image result for lasso regression">
            <a:extLst>
              <a:ext uri="{FF2B5EF4-FFF2-40B4-BE49-F238E27FC236}">
                <a16:creationId xmlns:a16="http://schemas.microsoft.com/office/drawing/2014/main" id="{18E5D195-E34C-4A3F-A021-7956E352A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653136"/>
            <a:ext cx="3386833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C32C01-5FB5-40B9-BD0A-0F15E3CF4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4581128"/>
            <a:ext cx="3453927" cy="92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25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90320-49B1-4CFE-9EB3-9AE91E5F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Andrew </a:t>
            </a:r>
            <a:r>
              <a:rPr lang="en-US" altLang="zh-CN" sz="3600" b="1" dirty="0" err="1"/>
              <a:t>Ng.’s</a:t>
            </a:r>
            <a:r>
              <a:rPr lang="en-US" altLang="zh-CN" sz="3600" b="1" dirty="0"/>
              <a:t> method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9620DC-4D13-4119-AF34-EB45BFAC2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Reference</a:t>
            </a:r>
            <a:r>
              <a:rPr lang="zh-CN" altLang="en-US" sz="2000" dirty="0"/>
              <a:t> </a:t>
            </a:r>
            <a:r>
              <a:rPr lang="en-US" altLang="zh-CN" sz="2000" dirty="0">
                <a:hlinkClick r:id="rId2"/>
              </a:rPr>
              <a:t>https://web.stanford.edu/class/cs294a/sparseAutoencoder.pdf</a:t>
            </a:r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0F75387-70BF-472D-A0EF-DD2DAE6E3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276872"/>
            <a:ext cx="4007056" cy="10859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1C94A7-674C-4A1C-A1BB-F66015ABE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1" y="1988840"/>
            <a:ext cx="2448272" cy="28929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CC6E624-92BC-4182-8856-1908846E8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1" y="5013176"/>
            <a:ext cx="1933575" cy="14382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F5DBE61-5F0B-4AAA-BB55-323CD7F0F6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5896" y="3710088"/>
            <a:ext cx="2286117" cy="819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2D05F23-C737-4B10-9E52-67D80301BB6C}"/>
                  </a:ext>
                </a:extLst>
              </p:cNvPr>
              <p:cNvSpPr/>
              <p:nvPr/>
            </p:nvSpPr>
            <p:spPr>
              <a:xfrm>
                <a:off x="2898888" y="3340756"/>
                <a:ext cx="6250429" cy="1499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Average activation strength of the </a:t>
                </a:r>
                <a:r>
                  <a:rPr lang="en-US" altLang="zh-CN" dirty="0" err="1"/>
                  <a:t>jth</a:t>
                </a:r>
                <a:r>
                  <a:rPr lang="en-US" altLang="zh-CN" dirty="0"/>
                  <a:t> neuron in the hidden layer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We want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dirty="0"/>
                  <a:t> to be close to a small factor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/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2D05F23-C737-4B10-9E52-67D80301B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888" y="3340756"/>
                <a:ext cx="6250429" cy="1499641"/>
              </a:xfrm>
              <a:prstGeom prst="rect">
                <a:avLst/>
              </a:prstGeom>
              <a:blipFill>
                <a:blip r:embed="rId7"/>
                <a:stretch>
                  <a:fillRect l="-878" t="-2033" b="-4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8A32FC60-5C1B-4C7C-B47F-E5AF239E2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872" y="4840397"/>
            <a:ext cx="3384724" cy="933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0CF7426-F58A-466C-801B-289AC8A87DF7}"/>
                  </a:ext>
                </a:extLst>
              </p:cNvPr>
              <p:cNvSpPr/>
              <p:nvPr/>
            </p:nvSpPr>
            <p:spPr>
              <a:xfrm>
                <a:off x="2898888" y="5654507"/>
                <a:ext cx="6065600" cy="945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err="1"/>
                  <a:t>Kullback-Leibler</a:t>
                </a:r>
                <a:r>
                  <a:rPr lang="en-US" altLang="zh-CN" dirty="0"/>
                  <a:t> (KL) divergence between a Bernoulli random variable with mean </a:t>
                </a:r>
                <a:r>
                  <a:rPr lang="el-GR" altLang="zh-CN" dirty="0"/>
                  <a:t>ρ </a:t>
                </a:r>
                <a:r>
                  <a:rPr lang="en-US" altLang="zh-CN" dirty="0"/>
                  <a:t>and a Bernoulli random variable with mean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0CF7426-F58A-466C-801B-289AC8A87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888" y="5654507"/>
                <a:ext cx="6065600" cy="945643"/>
              </a:xfrm>
              <a:prstGeom prst="rect">
                <a:avLst/>
              </a:prstGeom>
              <a:blipFill>
                <a:blip r:embed="rId9"/>
                <a:stretch>
                  <a:fillRect l="-905" t="-3871" b="-7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987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FE4FAA-0B13-49FB-81F9-705EBDC7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K-Sparse Autoencoder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F3E64C-3FC5-4CCB-B1DB-B389E44EF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618856" cy="4525963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(</a:t>
            </a:r>
            <a:r>
              <a:rPr lang="en-US" altLang="zh-CN" sz="2400" dirty="0" err="1"/>
              <a:t>Makhzani</a:t>
            </a:r>
            <a:r>
              <a:rPr lang="en-US" altLang="zh-CN" sz="2400" dirty="0"/>
              <a:t> et al., 2013) picks the k-highest activated hidden nodes and 0s out the rest.</a:t>
            </a:r>
          </a:p>
          <a:p>
            <a:pPr lvl="1"/>
            <a:r>
              <a:rPr lang="en-US" altLang="zh-CN" sz="2000" dirty="0"/>
              <a:t>The error is then only back-propagated through the active nodes</a:t>
            </a:r>
          </a:p>
          <a:p>
            <a:pPr lvl="1"/>
            <a:r>
              <a:rPr lang="en-US" altLang="zh-CN" sz="2000" dirty="0"/>
              <a:t>Throughout training, k is set to a lower value each time so the appropriate neuron for each representation can be learned. </a:t>
            </a:r>
          </a:p>
          <a:p>
            <a:pPr lvl="1"/>
            <a:r>
              <a:rPr lang="en-US" altLang="zh-CN" sz="2000" dirty="0"/>
              <a:t>The features learned will also be more global with lower values of k. For higher values of k the features learned become more specific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6E8EF9-B15C-4AD5-86C4-477AF267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700808"/>
            <a:ext cx="3937202" cy="33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70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B42E12-CED0-4A38-9DF2-1299D05C7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13FA06A-8A6D-40AD-B9CD-E74A88E9B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K-Sparse Autoencoder</a:t>
            </a:r>
            <a:endParaRPr lang="zh-CN" altLang="en-US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3CD82F-F411-43F5-B790-629BF2A7A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225059"/>
            <a:ext cx="6782149" cy="492785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1232308-A48C-4212-8529-CAC2C63B2ED6}"/>
              </a:ext>
            </a:extLst>
          </p:cNvPr>
          <p:cNvSpPr/>
          <p:nvPr/>
        </p:nvSpPr>
        <p:spPr>
          <a:xfrm>
            <a:off x="1043608" y="6152912"/>
            <a:ext cx="698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Filters of the k-sparse autoencoder for different sparsity levels k, learnt from MNIST with 1000 hidden units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3656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583EC-DE9C-48BD-8F00-F0DF8F00E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Contractive Autoencoder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B82006-8E3C-42FB-8379-1B97FF9DF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make the encoder robust to small changes in the input</a:t>
            </a:r>
          </a:p>
          <a:p>
            <a:pPr lvl="1"/>
            <a:r>
              <a:rPr lang="en-US" altLang="zh-CN" sz="2000" dirty="0"/>
              <a:t>adding a regularizing term to the cost function for the encoder.</a:t>
            </a:r>
          </a:p>
          <a:p>
            <a:pPr lvl="1"/>
            <a:r>
              <a:rPr lang="en-US" altLang="zh-CN" sz="2000" dirty="0" err="1"/>
              <a:t>Frobenius</a:t>
            </a:r>
            <a:r>
              <a:rPr lang="en-US" altLang="zh-CN" sz="2000" dirty="0"/>
              <a:t> norm of the Jacobian matrix for the encoder activation sequence, with respect to the input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15DCBE-CC10-4AF2-9A4E-ECAFF1E80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2" y="3689498"/>
            <a:ext cx="6332292" cy="2625473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37E6BF73-67C7-4F55-A6C4-F186C4A0F278}"/>
              </a:ext>
            </a:extLst>
          </p:cNvPr>
          <p:cNvGrpSpPr/>
          <p:nvPr/>
        </p:nvGrpSpPr>
        <p:grpSpPr>
          <a:xfrm>
            <a:off x="4139952" y="4582969"/>
            <a:ext cx="1986616" cy="2030786"/>
            <a:chOff x="4932039" y="4585916"/>
            <a:chExt cx="1986616" cy="203078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453C219-E08D-47AB-B83B-A1F843DABD07}"/>
                </a:ext>
              </a:extLst>
            </p:cNvPr>
            <p:cNvGrpSpPr/>
            <p:nvPr/>
          </p:nvGrpSpPr>
          <p:grpSpPr>
            <a:xfrm>
              <a:off x="4932039" y="4725144"/>
              <a:ext cx="1986616" cy="1891558"/>
              <a:chOff x="5151415" y="1601747"/>
              <a:chExt cx="1139812" cy="1891558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FC0BF3B6-FBD4-47B1-9AA5-1B61400964C1}"/>
                  </a:ext>
                </a:extLst>
              </p:cNvPr>
              <p:cNvGrpSpPr/>
              <p:nvPr/>
            </p:nvGrpSpPr>
            <p:grpSpPr>
              <a:xfrm>
                <a:off x="5243234" y="1601747"/>
                <a:ext cx="966421" cy="1584176"/>
                <a:chOff x="5261763" y="1600200"/>
                <a:chExt cx="966421" cy="1584176"/>
              </a:xfrm>
            </p:grpSpPr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B88BEBA2-F074-42EF-9208-67A6CE15E8C6}"/>
                    </a:ext>
                  </a:extLst>
                </p:cNvPr>
                <p:cNvSpPr/>
                <p:nvPr/>
              </p:nvSpPr>
              <p:spPr>
                <a:xfrm>
                  <a:off x="5261763" y="1600200"/>
                  <a:ext cx="216024" cy="1584176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80CA9617-E0D4-472D-94DF-454946D5B7D6}"/>
                    </a:ext>
                  </a:extLst>
                </p:cNvPr>
                <p:cNvSpPr/>
                <p:nvPr/>
              </p:nvSpPr>
              <p:spPr>
                <a:xfrm>
                  <a:off x="6012160" y="1995413"/>
                  <a:ext cx="216024" cy="812304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" name="梯形 14">
                  <a:extLst>
                    <a:ext uri="{FF2B5EF4-FFF2-40B4-BE49-F238E27FC236}">
                      <a16:creationId xmlns:a16="http://schemas.microsoft.com/office/drawing/2014/main" id="{4F91044E-BFD3-459C-8F16-5623EF709775}"/>
                    </a:ext>
                  </a:extLst>
                </p:cNvPr>
                <p:cNvSpPr/>
                <p:nvPr/>
              </p:nvSpPr>
              <p:spPr>
                <a:xfrm rot="5400000">
                  <a:off x="4962163" y="2134379"/>
                  <a:ext cx="1565620" cy="534373"/>
                </a:xfrm>
                <a:prstGeom prst="trapezoid">
                  <a:avLst>
                    <a:gd name="adj" fmla="val 43258"/>
                  </a:avLst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B879985B-2807-44DC-B6F2-A9F5272CA4FA}"/>
                      </a:ext>
                    </a:extLst>
                  </p:cNvPr>
                  <p:cNvSpPr/>
                  <p:nvPr/>
                </p:nvSpPr>
                <p:spPr>
                  <a:xfrm>
                    <a:off x="5535526" y="2252915"/>
                    <a:ext cx="435984" cy="369332"/>
                  </a:xfrm>
                  <a:prstGeom prst="rect">
                    <a:avLst/>
                  </a:prstGeom>
                  <a:solidFill>
                    <a:srgbClr val="FFFF00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B879985B-2807-44DC-B6F2-A9F5272CA4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5526" y="2252915"/>
                    <a:ext cx="43598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4AA149F9-027D-4CA1-9C51-38C9FCEC2E54}"/>
                      </a:ext>
                    </a:extLst>
                  </p:cNvPr>
                  <p:cNvSpPr/>
                  <p:nvPr/>
                </p:nvSpPr>
                <p:spPr>
                  <a:xfrm>
                    <a:off x="5151415" y="3123973"/>
                    <a:ext cx="37061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4AA149F9-027D-4CA1-9C51-38C9FCEC2E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1415" y="3123973"/>
                    <a:ext cx="37061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E4198F4F-5596-4EE9-B62B-C9AA3D616523}"/>
                      </a:ext>
                    </a:extLst>
                  </p:cNvPr>
                  <p:cNvSpPr/>
                  <p:nvPr/>
                </p:nvSpPr>
                <p:spPr>
                  <a:xfrm>
                    <a:off x="5976537" y="2793464"/>
                    <a:ext cx="31469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/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E4198F4F-5596-4EE9-B62B-C9AA3D6165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6537" y="2793464"/>
                    <a:ext cx="31469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63CABDE9-BD45-4DD7-9C42-A1FD11738D44}"/>
                    </a:ext>
                  </a:extLst>
                </p:cNvPr>
                <p:cNvSpPr/>
                <p:nvPr/>
              </p:nvSpPr>
              <p:spPr>
                <a:xfrm>
                  <a:off x="4992642" y="4585916"/>
                  <a:ext cx="585353" cy="17543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  <a:p>
                  <a:endParaRPr lang="en-US" altLang="zh-CN" dirty="0"/>
                </a:p>
                <a:p>
                  <a:endParaRPr lang="en-US" altLang="zh-CN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63CABDE9-BD45-4DD7-9C42-A1FD11738D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2642" y="4585916"/>
                  <a:ext cx="585353" cy="17543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5CFACE16-9DF2-4E6A-A369-95D710846CF6}"/>
                    </a:ext>
                  </a:extLst>
                </p:cNvPr>
                <p:cNvSpPr/>
                <p:nvPr/>
              </p:nvSpPr>
              <p:spPr>
                <a:xfrm>
                  <a:off x="6344161" y="5057989"/>
                  <a:ext cx="548483" cy="9233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5CFACE16-9DF2-4E6A-A369-95D710846C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4161" y="5057989"/>
                  <a:ext cx="548483" cy="9233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DA37C82B-BD47-4C6A-BA2F-D0A9E8A0FB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8568" y="3153349"/>
            <a:ext cx="2425825" cy="39372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6045020-4F8E-483A-AF8C-0B588529CA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9609" y="3005116"/>
            <a:ext cx="2394073" cy="62233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FC71BCEE-1F3C-4217-9BAB-F949C8FF00C7}"/>
              </a:ext>
            </a:extLst>
          </p:cNvPr>
          <p:cNvSpPr/>
          <p:nvPr/>
        </p:nvSpPr>
        <p:spPr>
          <a:xfrm>
            <a:off x="1030191" y="3138907"/>
            <a:ext cx="103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minimize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FE82F50-FA45-44D2-BCD7-93059292AF07}"/>
              </a:ext>
            </a:extLst>
          </p:cNvPr>
          <p:cNvSpPr/>
          <p:nvPr/>
        </p:nvSpPr>
        <p:spPr>
          <a:xfrm>
            <a:off x="6360904" y="4352865"/>
            <a:ext cx="26514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rgbClr val="0000FF"/>
                </a:solidFill>
              </a:rPr>
              <a:t>How to compute Jacobian</a:t>
            </a:r>
          </a:p>
          <a:p>
            <a:r>
              <a:rPr lang="en-US" altLang="zh-CN" b="1" i="1" dirty="0">
                <a:solidFill>
                  <a:srgbClr val="0000FF"/>
                </a:solidFill>
              </a:rPr>
              <a:t>(sigmoid function)</a:t>
            </a:r>
            <a:endParaRPr lang="zh-CN" altLang="en-US" b="1" i="1" dirty="0">
              <a:solidFill>
                <a:srgbClr val="0000FF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F44B5D7-DAEA-4F8A-8DA1-307762C025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9364" y="4982909"/>
            <a:ext cx="2836024" cy="654108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7F6378F4-1533-44B2-B858-FF2A042E7CAE}"/>
              </a:ext>
            </a:extLst>
          </p:cNvPr>
          <p:cNvSpPr/>
          <p:nvPr/>
        </p:nvSpPr>
        <p:spPr>
          <a:xfrm>
            <a:off x="33169" y="6529467"/>
            <a:ext cx="8366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Reference: Contractive Auto-Encoders: Explicit Invariance During Feature Extraction, Salah Rifai et al., ICML 2011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8210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3E3EB-132B-4967-8C3C-DF429C452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Application of Autoencoders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4A3DD-B009-432D-B334-B88A7D98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Deep clustering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DA8BD7-AED8-4665-AF4D-30E9EFB8E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04864"/>
            <a:ext cx="6228184" cy="350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BBCA0AB-FCF5-44F1-B6CF-4363268B67EF}"/>
              </a:ext>
            </a:extLst>
          </p:cNvPr>
          <p:cNvSpPr/>
          <p:nvPr/>
        </p:nvSpPr>
        <p:spPr>
          <a:xfrm>
            <a:off x="1166150" y="5297910"/>
            <a:ext cx="459010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A good summarization of existing deep clustering algorithms</a:t>
            </a:r>
          </a:p>
          <a:p>
            <a:r>
              <a:rPr lang="zh-CN" altLang="en-US" sz="1400" dirty="0">
                <a:hlinkClick r:id="rId3"/>
              </a:rPr>
              <a:t>https://deepnotes.io/deep-clustering</a:t>
            </a:r>
            <a:endParaRPr lang="en-US" altLang="zh-CN" sz="1400" dirty="0"/>
          </a:p>
          <a:p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827EE5F-237F-4FFB-BECE-7EE1412858A3}"/>
                  </a:ext>
                </a:extLst>
              </p:cNvPr>
              <p:cNvSpPr txBox="1"/>
              <p:nvPr/>
            </p:nvSpPr>
            <p:spPr>
              <a:xfrm>
                <a:off x="1115616" y="6007251"/>
                <a:ext cx="6794552" cy="754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𝐦𝐢𝐧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𝒍𝒐𝒔𝒔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𝑨𝑬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zh-CN" altLang="en-US" sz="24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𝒍𝒐𝒔𝒔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𝒌𝒎𝒆𝒂𝒏𝒔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400" b="1" dirty="0"/>
              </a:p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827EE5F-237F-4FFB-BECE-7EE141285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6007251"/>
                <a:ext cx="6794552" cy="754887"/>
              </a:xfrm>
              <a:prstGeom prst="rect">
                <a:avLst/>
              </a:prstGeom>
              <a:blipFill>
                <a:blip r:embed="rId4"/>
                <a:stretch>
                  <a:fillRect l="-1166" r="-1256" b="-16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706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DDAF3-3DBD-4E9F-9057-3CE21E363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Differentiable K-means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C08278-42C2-4CD4-8757-920F42432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How to implement the K-means using gradient-based formulation?</a:t>
            </a:r>
          </a:p>
          <a:p>
            <a:pPr lvl="1"/>
            <a:r>
              <a:rPr lang="en-US" altLang="zh-CN" sz="2000" dirty="0"/>
              <a:t> originally implemented through discreet iterations</a:t>
            </a:r>
            <a:endParaRPr lang="zh-CN" alt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63155E-975B-4A30-A45A-5509B9FCC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58" y="2881313"/>
            <a:ext cx="52197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3E99FA6-DE01-4E6F-89D6-F792A2854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950" y="4159250"/>
            <a:ext cx="74580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6893332-FB14-4EF2-8525-F9E4E5BB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942" y="5660315"/>
            <a:ext cx="74866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87C9CF-6FC9-4D9D-8042-D2E234886314}"/>
              </a:ext>
            </a:extLst>
          </p:cNvPr>
          <p:cNvSpPr/>
          <p:nvPr/>
        </p:nvSpPr>
        <p:spPr>
          <a:xfrm>
            <a:off x="499857" y="3244334"/>
            <a:ext cx="10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/>
              <a:t>Objective</a:t>
            </a:r>
            <a:endParaRPr lang="zh-CN" altLang="en-US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2B81F2-48B8-4189-ACFB-48FB48DE6479}"/>
              </a:ext>
            </a:extLst>
          </p:cNvPr>
          <p:cNvSpPr/>
          <p:nvPr/>
        </p:nvSpPr>
        <p:spPr>
          <a:xfrm>
            <a:off x="465022" y="4267658"/>
            <a:ext cx="77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E-step</a:t>
            </a:r>
            <a:endParaRPr lang="zh-CN" altLang="en-US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7357CEF-C985-4CFF-A49A-24B7E865F638}"/>
              </a:ext>
            </a:extLst>
          </p:cNvPr>
          <p:cNvSpPr/>
          <p:nvPr/>
        </p:nvSpPr>
        <p:spPr>
          <a:xfrm>
            <a:off x="475962" y="5776425"/>
            <a:ext cx="862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M-step</a:t>
            </a:r>
            <a:endParaRPr lang="zh-CN" altLang="en-US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5B2DDC8-B0CF-446B-AD29-19E5E927FC56}"/>
              </a:ext>
            </a:extLst>
          </p:cNvPr>
          <p:cNvSpPr/>
          <p:nvPr/>
        </p:nvSpPr>
        <p:spPr>
          <a:xfrm>
            <a:off x="5301394" y="3813575"/>
            <a:ext cx="3252420" cy="523220"/>
          </a:xfrm>
          <a:custGeom>
            <a:avLst/>
            <a:gdLst>
              <a:gd name="connsiteX0" fmla="*/ 0 w 3252420"/>
              <a:gd name="connsiteY0" fmla="*/ 0 h 523220"/>
              <a:gd name="connsiteX1" fmla="*/ 552911 w 3252420"/>
              <a:gd name="connsiteY1" fmla="*/ 0 h 523220"/>
              <a:gd name="connsiteX2" fmla="*/ 1170871 w 3252420"/>
              <a:gd name="connsiteY2" fmla="*/ 0 h 523220"/>
              <a:gd name="connsiteX3" fmla="*/ 1723783 w 3252420"/>
              <a:gd name="connsiteY3" fmla="*/ 0 h 523220"/>
              <a:gd name="connsiteX4" fmla="*/ 2276694 w 3252420"/>
              <a:gd name="connsiteY4" fmla="*/ 0 h 523220"/>
              <a:gd name="connsiteX5" fmla="*/ 3252420 w 3252420"/>
              <a:gd name="connsiteY5" fmla="*/ 0 h 523220"/>
              <a:gd name="connsiteX6" fmla="*/ 3252420 w 3252420"/>
              <a:gd name="connsiteY6" fmla="*/ 523220 h 523220"/>
              <a:gd name="connsiteX7" fmla="*/ 2569412 w 3252420"/>
              <a:gd name="connsiteY7" fmla="*/ 523220 h 523220"/>
              <a:gd name="connsiteX8" fmla="*/ 1853879 w 3252420"/>
              <a:gd name="connsiteY8" fmla="*/ 523220 h 523220"/>
              <a:gd name="connsiteX9" fmla="*/ 1138347 w 3252420"/>
              <a:gd name="connsiteY9" fmla="*/ 523220 h 523220"/>
              <a:gd name="connsiteX10" fmla="*/ 0 w 3252420"/>
              <a:gd name="connsiteY10" fmla="*/ 523220 h 523220"/>
              <a:gd name="connsiteX11" fmla="*/ 0 w 3252420"/>
              <a:gd name="connsiteY11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2420" h="523220" fill="none" extrusionOk="0">
                <a:moveTo>
                  <a:pt x="0" y="0"/>
                </a:moveTo>
                <a:cubicBezTo>
                  <a:pt x="223590" y="11218"/>
                  <a:pt x="308920" y="25573"/>
                  <a:pt x="552911" y="0"/>
                </a:cubicBezTo>
                <a:cubicBezTo>
                  <a:pt x="796902" y="-25573"/>
                  <a:pt x="948741" y="11778"/>
                  <a:pt x="1170871" y="0"/>
                </a:cubicBezTo>
                <a:cubicBezTo>
                  <a:pt x="1393001" y="-11778"/>
                  <a:pt x="1541691" y="17062"/>
                  <a:pt x="1723783" y="0"/>
                </a:cubicBezTo>
                <a:cubicBezTo>
                  <a:pt x="1905875" y="-17062"/>
                  <a:pt x="2076993" y="10438"/>
                  <a:pt x="2276694" y="0"/>
                </a:cubicBezTo>
                <a:cubicBezTo>
                  <a:pt x="2476395" y="-10438"/>
                  <a:pt x="3034209" y="32811"/>
                  <a:pt x="3252420" y="0"/>
                </a:cubicBezTo>
                <a:cubicBezTo>
                  <a:pt x="3228636" y="189027"/>
                  <a:pt x="3242879" y="398378"/>
                  <a:pt x="3252420" y="523220"/>
                </a:cubicBezTo>
                <a:cubicBezTo>
                  <a:pt x="3081291" y="511780"/>
                  <a:pt x="2898989" y="505654"/>
                  <a:pt x="2569412" y="523220"/>
                </a:cubicBezTo>
                <a:cubicBezTo>
                  <a:pt x="2239835" y="540786"/>
                  <a:pt x="2106581" y="490703"/>
                  <a:pt x="1853879" y="523220"/>
                </a:cubicBezTo>
                <a:cubicBezTo>
                  <a:pt x="1601177" y="555737"/>
                  <a:pt x="1484056" y="502084"/>
                  <a:pt x="1138347" y="523220"/>
                </a:cubicBezTo>
                <a:cubicBezTo>
                  <a:pt x="792638" y="544356"/>
                  <a:pt x="393445" y="566249"/>
                  <a:pt x="0" y="523220"/>
                </a:cubicBezTo>
                <a:cubicBezTo>
                  <a:pt x="25021" y="325985"/>
                  <a:pt x="-12730" y="142754"/>
                  <a:pt x="0" y="0"/>
                </a:cubicBezTo>
                <a:close/>
              </a:path>
              <a:path w="3252420" h="523220" stroke="0" extrusionOk="0">
                <a:moveTo>
                  <a:pt x="0" y="0"/>
                </a:moveTo>
                <a:cubicBezTo>
                  <a:pt x="233687" y="21980"/>
                  <a:pt x="469202" y="-22147"/>
                  <a:pt x="617960" y="0"/>
                </a:cubicBezTo>
                <a:cubicBezTo>
                  <a:pt x="766718" y="22147"/>
                  <a:pt x="1051216" y="-31952"/>
                  <a:pt x="1300968" y="0"/>
                </a:cubicBezTo>
                <a:cubicBezTo>
                  <a:pt x="1550720" y="31952"/>
                  <a:pt x="1705430" y="1047"/>
                  <a:pt x="1886404" y="0"/>
                </a:cubicBezTo>
                <a:cubicBezTo>
                  <a:pt x="2067378" y="-1047"/>
                  <a:pt x="2317100" y="14351"/>
                  <a:pt x="2536888" y="0"/>
                </a:cubicBezTo>
                <a:cubicBezTo>
                  <a:pt x="2756676" y="-14351"/>
                  <a:pt x="3039066" y="15673"/>
                  <a:pt x="3252420" y="0"/>
                </a:cubicBezTo>
                <a:cubicBezTo>
                  <a:pt x="3276012" y="111339"/>
                  <a:pt x="3260403" y="322313"/>
                  <a:pt x="3252420" y="523220"/>
                </a:cubicBezTo>
                <a:cubicBezTo>
                  <a:pt x="3023492" y="548997"/>
                  <a:pt x="2897800" y="540256"/>
                  <a:pt x="2634460" y="523220"/>
                </a:cubicBezTo>
                <a:cubicBezTo>
                  <a:pt x="2371120" y="506184"/>
                  <a:pt x="2234218" y="515816"/>
                  <a:pt x="2049025" y="523220"/>
                </a:cubicBezTo>
                <a:cubicBezTo>
                  <a:pt x="1863833" y="530624"/>
                  <a:pt x="1599698" y="535301"/>
                  <a:pt x="1431065" y="523220"/>
                </a:cubicBezTo>
                <a:cubicBezTo>
                  <a:pt x="1262432" y="511139"/>
                  <a:pt x="1087988" y="521146"/>
                  <a:pt x="845629" y="523220"/>
                </a:cubicBezTo>
                <a:cubicBezTo>
                  <a:pt x="603270" y="525294"/>
                  <a:pt x="179287" y="505307"/>
                  <a:pt x="0" y="523220"/>
                </a:cubicBezTo>
                <a:cubicBezTo>
                  <a:pt x="-17918" y="386462"/>
                  <a:pt x="12476" y="233727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8253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US" altLang="zh-CN" sz="1400" b="1" dirty="0"/>
              <a:t>Are such iterations directly applicable in an end-to-end deep clustering framework?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51264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2A52F-3AB1-4A16-97F9-FD2675BC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Differentiable K-means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530007-2E7A-4174-8FA1-35D090CAE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Optimizing cluster center W 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C6AD276-187F-4E69-B52C-8216B7F9FC8F}"/>
              </a:ext>
            </a:extLst>
          </p:cNvPr>
          <p:cNvSpPr/>
          <p:nvPr/>
        </p:nvSpPr>
        <p:spPr>
          <a:xfrm>
            <a:off x="1835696" y="2492116"/>
            <a:ext cx="1008112" cy="21602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</a:rPr>
              <a:t>W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A21F74-C6B5-43E3-BE8C-68399A03B9E5}"/>
              </a:ext>
            </a:extLst>
          </p:cNvPr>
          <p:cNvSpPr/>
          <p:nvPr/>
        </p:nvSpPr>
        <p:spPr>
          <a:xfrm>
            <a:off x="3930560" y="2481210"/>
            <a:ext cx="1008112" cy="2160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</a:rPr>
              <a:t>D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D2312BD-0B01-4960-8725-96C3BD86C540}"/>
                  </a:ext>
                </a:extLst>
              </p:cNvPr>
              <p:cNvSpPr/>
              <p:nvPr/>
            </p:nvSpPr>
            <p:spPr>
              <a:xfrm>
                <a:off x="3592950" y="4760322"/>
                <a:ext cx="1958100" cy="743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Distance matrix 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D2312BD-0B01-4960-8725-96C3BD86C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950" y="4760322"/>
                <a:ext cx="1958100" cy="743089"/>
              </a:xfrm>
              <a:prstGeom prst="rect">
                <a:avLst/>
              </a:prstGeom>
              <a:blipFill>
                <a:blip r:embed="rId2"/>
                <a:stretch>
                  <a:fillRect l="-2484" t="-4918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52E50E4-7C3C-4E5B-80AA-FD0AC3227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268760"/>
            <a:ext cx="2889398" cy="1143059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EDEDCDEE-49A4-405E-AE80-8CFC9F620BAF}"/>
              </a:ext>
            </a:extLst>
          </p:cNvPr>
          <p:cNvSpPr/>
          <p:nvPr/>
        </p:nvSpPr>
        <p:spPr>
          <a:xfrm>
            <a:off x="7092280" y="1600200"/>
            <a:ext cx="1080120" cy="5326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3E9F263-56C3-47E9-A6AC-8CDA8FEE9EC1}"/>
              </a:ext>
            </a:extLst>
          </p:cNvPr>
          <p:cNvSpPr/>
          <p:nvPr/>
        </p:nvSpPr>
        <p:spPr>
          <a:xfrm>
            <a:off x="6623334" y="1600200"/>
            <a:ext cx="423664" cy="5326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D90423C-7F78-468C-8EDA-D008B5E24221}"/>
              </a:ext>
            </a:extLst>
          </p:cNvPr>
          <p:cNvSpPr/>
          <p:nvPr/>
        </p:nvSpPr>
        <p:spPr>
          <a:xfrm>
            <a:off x="1835696" y="2780928"/>
            <a:ext cx="1008112" cy="2160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629D9F-A59E-4287-A0AD-645B5263E495}"/>
              </a:ext>
            </a:extLst>
          </p:cNvPr>
          <p:cNvSpPr/>
          <p:nvPr/>
        </p:nvSpPr>
        <p:spPr>
          <a:xfrm>
            <a:off x="1785618" y="2111878"/>
            <a:ext cx="1205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u1 u2 … </a:t>
            </a:r>
            <a:r>
              <a:rPr lang="en-US" altLang="zh-CN" dirty="0" err="1"/>
              <a:t>uk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EB827D0-696B-4C46-BFB4-7097F55C9FFC}"/>
              </a:ext>
            </a:extLst>
          </p:cNvPr>
          <p:cNvSpPr/>
          <p:nvPr/>
        </p:nvSpPr>
        <p:spPr>
          <a:xfrm>
            <a:off x="1297419" y="2411819"/>
            <a:ext cx="45878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x1 </a:t>
            </a:r>
          </a:p>
          <a:p>
            <a:r>
              <a:rPr lang="en-US" altLang="zh-CN" dirty="0"/>
              <a:t>x2 </a:t>
            </a:r>
          </a:p>
          <a:p>
            <a:r>
              <a:rPr lang="en-US" altLang="zh-CN" dirty="0"/>
              <a:t>x3 </a:t>
            </a:r>
          </a:p>
          <a:p>
            <a:r>
              <a:rPr lang="en-US" altLang="zh-CN" dirty="0"/>
              <a:t>.</a:t>
            </a:r>
          </a:p>
          <a:p>
            <a:r>
              <a:rPr lang="en-US" altLang="zh-CN" dirty="0"/>
              <a:t>.</a:t>
            </a:r>
          </a:p>
          <a:p>
            <a:r>
              <a:rPr lang="en-US" altLang="zh-CN" dirty="0"/>
              <a:t>.</a:t>
            </a:r>
          </a:p>
          <a:p>
            <a:r>
              <a:rPr lang="en-US" altLang="zh-CN" dirty="0"/>
              <a:t>.</a:t>
            </a:r>
          </a:p>
          <a:p>
            <a:r>
              <a:rPr lang="en-US" altLang="zh-CN" dirty="0" err="1"/>
              <a:t>xn</a:t>
            </a:r>
            <a:r>
              <a:rPr lang="en-US" altLang="zh-CN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A3EF82B-71A8-4C43-910F-D066F37786AD}"/>
                  </a:ext>
                </a:extLst>
              </p:cNvPr>
              <p:cNvSpPr/>
              <p:nvPr/>
            </p:nvSpPr>
            <p:spPr>
              <a:xfrm>
                <a:off x="1043608" y="4760322"/>
                <a:ext cx="2376263" cy="945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Cluster indicator matrix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probability that xi belongs to cluster k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A3EF82B-71A8-4C43-910F-D066F37786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760322"/>
                <a:ext cx="2376263" cy="945643"/>
              </a:xfrm>
              <a:prstGeom prst="rect">
                <a:avLst/>
              </a:prstGeom>
              <a:blipFill>
                <a:blip r:embed="rId4"/>
                <a:stretch>
                  <a:fillRect l="-2051" t="-3871" r="-1795"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BD7D8FCB-D149-4584-9C80-91E25E018F17}"/>
              </a:ext>
            </a:extLst>
          </p:cNvPr>
          <p:cNvSpPr/>
          <p:nvPr/>
        </p:nvSpPr>
        <p:spPr>
          <a:xfrm>
            <a:off x="5727521" y="2481282"/>
            <a:ext cx="2014719" cy="307777"/>
          </a:xfrm>
          <a:custGeom>
            <a:avLst/>
            <a:gdLst>
              <a:gd name="connsiteX0" fmla="*/ 0 w 2014719"/>
              <a:gd name="connsiteY0" fmla="*/ 0 h 307777"/>
              <a:gd name="connsiteX1" fmla="*/ 631279 w 2014719"/>
              <a:gd name="connsiteY1" fmla="*/ 0 h 307777"/>
              <a:gd name="connsiteX2" fmla="*/ 1282704 w 2014719"/>
              <a:gd name="connsiteY2" fmla="*/ 0 h 307777"/>
              <a:gd name="connsiteX3" fmla="*/ 2014719 w 2014719"/>
              <a:gd name="connsiteY3" fmla="*/ 0 h 307777"/>
              <a:gd name="connsiteX4" fmla="*/ 2014719 w 2014719"/>
              <a:gd name="connsiteY4" fmla="*/ 307777 h 307777"/>
              <a:gd name="connsiteX5" fmla="*/ 1343146 w 2014719"/>
              <a:gd name="connsiteY5" fmla="*/ 307777 h 307777"/>
              <a:gd name="connsiteX6" fmla="*/ 631279 w 2014719"/>
              <a:gd name="connsiteY6" fmla="*/ 307777 h 307777"/>
              <a:gd name="connsiteX7" fmla="*/ 0 w 2014719"/>
              <a:gd name="connsiteY7" fmla="*/ 307777 h 307777"/>
              <a:gd name="connsiteX8" fmla="*/ 0 w 2014719"/>
              <a:gd name="connsiteY8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4719" h="307777" fill="none" extrusionOk="0">
                <a:moveTo>
                  <a:pt x="0" y="0"/>
                </a:moveTo>
                <a:cubicBezTo>
                  <a:pt x="203943" y="6570"/>
                  <a:pt x="407132" y="-6736"/>
                  <a:pt x="631279" y="0"/>
                </a:cubicBezTo>
                <a:cubicBezTo>
                  <a:pt x="855426" y="6736"/>
                  <a:pt x="1110529" y="-27154"/>
                  <a:pt x="1282704" y="0"/>
                </a:cubicBezTo>
                <a:cubicBezTo>
                  <a:pt x="1454879" y="27154"/>
                  <a:pt x="1715917" y="-14453"/>
                  <a:pt x="2014719" y="0"/>
                </a:cubicBezTo>
                <a:cubicBezTo>
                  <a:pt x="2003340" y="92449"/>
                  <a:pt x="2006007" y="165378"/>
                  <a:pt x="2014719" y="307777"/>
                </a:cubicBezTo>
                <a:cubicBezTo>
                  <a:pt x="1783855" y="335496"/>
                  <a:pt x="1535174" y="305233"/>
                  <a:pt x="1343146" y="307777"/>
                </a:cubicBezTo>
                <a:cubicBezTo>
                  <a:pt x="1151118" y="310321"/>
                  <a:pt x="978509" y="278358"/>
                  <a:pt x="631279" y="307777"/>
                </a:cubicBezTo>
                <a:cubicBezTo>
                  <a:pt x="284049" y="337196"/>
                  <a:pt x="277699" y="336075"/>
                  <a:pt x="0" y="307777"/>
                </a:cubicBezTo>
                <a:cubicBezTo>
                  <a:pt x="-6870" y="222084"/>
                  <a:pt x="-12906" y="144415"/>
                  <a:pt x="0" y="0"/>
                </a:cubicBezTo>
                <a:close/>
              </a:path>
              <a:path w="2014719" h="307777" stroke="0" extrusionOk="0">
                <a:moveTo>
                  <a:pt x="0" y="0"/>
                </a:moveTo>
                <a:cubicBezTo>
                  <a:pt x="211707" y="19194"/>
                  <a:pt x="435787" y="-11069"/>
                  <a:pt x="651426" y="0"/>
                </a:cubicBezTo>
                <a:cubicBezTo>
                  <a:pt x="867065" y="11069"/>
                  <a:pt x="1170963" y="17014"/>
                  <a:pt x="1343146" y="0"/>
                </a:cubicBezTo>
                <a:cubicBezTo>
                  <a:pt x="1515329" y="-17014"/>
                  <a:pt x="1800145" y="-10530"/>
                  <a:pt x="2014719" y="0"/>
                </a:cubicBezTo>
                <a:cubicBezTo>
                  <a:pt x="2012537" y="153758"/>
                  <a:pt x="2001563" y="222596"/>
                  <a:pt x="2014719" y="307777"/>
                </a:cubicBezTo>
                <a:cubicBezTo>
                  <a:pt x="1786697" y="340756"/>
                  <a:pt x="1608704" y="327975"/>
                  <a:pt x="1322999" y="307777"/>
                </a:cubicBezTo>
                <a:cubicBezTo>
                  <a:pt x="1037294" y="287579"/>
                  <a:pt x="907373" y="309404"/>
                  <a:pt x="711867" y="307777"/>
                </a:cubicBezTo>
                <a:cubicBezTo>
                  <a:pt x="516361" y="306150"/>
                  <a:pt x="204259" y="305941"/>
                  <a:pt x="0" y="307777"/>
                </a:cubicBezTo>
                <a:cubicBezTo>
                  <a:pt x="-1229" y="186830"/>
                  <a:pt x="-12036" y="8071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8253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>
            <a:spAutoFit/>
          </a:bodyPr>
          <a:lstStyle/>
          <a:p>
            <a:r>
              <a:rPr lang="en-US" altLang="zh-CN" sz="1400" b="1" dirty="0"/>
              <a:t>What constraints on W?</a:t>
            </a:r>
            <a:endParaRPr lang="zh-CN" altLang="en-US" sz="1400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DA609B5-7BD4-49B7-9490-C9D3A4C800C1}"/>
              </a:ext>
            </a:extLst>
          </p:cNvPr>
          <p:cNvSpPr/>
          <p:nvPr/>
        </p:nvSpPr>
        <p:spPr>
          <a:xfrm>
            <a:off x="5727521" y="3014924"/>
            <a:ext cx="2939907" cy="307777"/>
          </a:xfrm>
          <a:custGeom>
            <a:avLst/>
            <a:gdLst>
              <a:gd name="connsiteX0" fmla="*/ 0 w 2939907"/>
              <a:gd name="connsiteY0" fmla="*/ 0 h 307777"/>
              <a:gd name="connsiteX1" fmla="*/ 499784 w 2939907"/>
              <a:gd name="connsiteY1" fmla="*/ 0 h 307777"/>
              <a:gd name="connsiteX2" fmla="*/ 1058367 w 2939907"/>
              <a:gd name="connsiteY2" fmla="*/ 0 h 307777"/>
              <a:gd name="connsiteX3" fmla="*/ 1558151 w 2939907"/>
              <a:gd name="connsiteY3" fmla="*/ 0 h 307777"/>
              <a:gd name="connsiteX4" fmla="*/ 2057935 w 2939907"/>
              <a:gd name="connsiteY4" fmla="*/ 0 h 307777"/>
              <a:gd name="connsiteX5" fmla="*/ 2939907 w 2939907"/>
              <a:gd name="connsiteY5" fmla="*/ 0 h 307777"/>
              <a:gd name="connsiteX6" fmla="*/ 2939907 w 2939907"/>
              <a:gd name="connsiteY6" fmla="*/ 307777 h 307777"/>
              <a:gd name="connsiteX7" fmla="*/ 2322527 w 2939907"/>
              <a:gd name="connsiteY7" fmla="*/ 307777 h 307777"/>
              <a:gd name="connsiteX8" fmla="*/ 1675747 w 2939907"/>
              <a:gd name="connsiteY8" fmla="*/ 307777 h 307777"/>
              <a:gd name="connsiteX9" fmla="*/ 1028967 w 2939907"/>
              <a:gd name="connsiteY9" fmla="*/ 307777 h 307777"/>
              <a:gd name="connsiteX10" fmla="*/ 0 w 2939907"/>
              <a:gd name="connsiteY10" fmla="*/ 307777 h 307777"/>
              <a:gd name="connsiteX11" fmla="*/ 0 w 2939907"/>
              <a:gd name="connsiteY11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9907" h="307777" fill="none" extrusionOk="0">
                <a:moveTo>
                  <a:pt x="0" y="0"/>
                </a:moveTo>
                <a:cubicBezTo>
                  <a:pt x="216506" y="-20191"/>
                  <a:pt x="372672" y="-13646"/>
                  <a:pt x="499784" y="0"/>
                </a:cubicBezTo>
                <a:cubicBezTo>
                  <a:pt x="626896" y="13646"/>
                  <a:pt x="893847" y="-24277"/>
                  <a:pt x="1058367" y="0"/>
                </a:cubicBezTo>
                <a:cubicBezTo>
                  <a:pt x="1222887" y="24277"/>
                  <a:pt x="1358856" y="9953"/>
                  <a:pt x="1558151" y="0"/>
                </a:cubicBezTo>
                <a:cubicBezTo>
                  <a:pt x="1757446" y="-9953"/>
                  <a:pt x="1887159" y="-23552"/>
                  <a:pt x="2057935" y="0"/>
                </a:cubicBezTo>
                <a:cubicBezTo>
                  <a:pt x="2228711" y="23552"/>
                  <a:pt x="2603954" y="-15338"/>
                  <a:pt x="2939907" y="0"/>
                </a:cubicBezTo>
                <a:cubicBezTo>
                  <a:pt x="2952813" y="71029"/>
                  <a:pt x="2946653" y="160374"/>
                  <a:pt x="2939907" y="307777"/>
                </a:cubicBezTo>
                <a:cubicBezTo>
                  <a:pt x="2631806" y="299136"/>
                  <a:pt x="2562474" y="302730"/>
                  <a:pt x="2322527" y="307777"/>
                </a:cubicBezTo>
                <a:cubicBezTo>
                  <a:pt x="2082580" y="312824"/>
                  <a:pt x="1980484" y="283116"/>
                  <a:pt x="1675747" y="307777"/>
                </a:cubicBezTo>
                <a:cubicBezTo>
                  <a:pt x="1371010" y="332438"/>
                  <a:pt x="1246163" y="315439"/>
                  <a:pt x="1028967" y="307777"/>
                </a:cubicBezTo>
                <a:cubicBezTo>
                  <a:pt x="811771" y="300115"/>
                  <a:pt x="268902" y="350192"/>
                  <a:pt x="0" y="307777"/>
                </a:cubicBezTo>
                <a:cubicBezTo>
                  <a:pt x="-8848" y="160390"/>
                  <a:pt x="7883" y="132250"/>
                  <a:pt x="0" y="0"/>
                </a:cubicBezTo>
                <a:close/>
              </a:path>
              <a:path w="2939907" h="307777" stroke="0" extrusionOk="0">
                <a:moveTo>
                  <a:pt x="0" y="0"/>
                </a:moveTo>
                <a:cubicBezTo>
                  <a:pt x="224557" y="-4691"/>
                  <a:pt x="359452" y="23514"/>
                  <a:pt x="558582" y="0"/>
                </a:cubicBezTo>
                <a:cubicBezTo>
                  <a:pt x="757712" y="-23514"/>
                  <a:pt x="889332" y="28384"/>
                  <a:pt x="1175963" y="0"/>
                </a:cubicBezTo>
                <a:cubicBezTo>
                  <a:pt x="1462594" y="-28384"/>
                  <a:pt x="1574084" y="21904"/>
                  <a:pt x="1705146" y="0"/>
                </a:cubicBezTo>
                <a:cubicBezTo>
                  <a:pt x="1836208" y="-21904"/>
                  <a:pt x="2137525" y="19374"/>
                  <a:pt x="2293127" y="0"/>
                </a:cubicBezTo>
                <a:cubicBezTo>
                  <a:pt x="2448729" y="-19374"/>
                  <a:pt x="2689806" y="-3895"/>
                  <a:pt x="2939907" y="0"/>
                </a:cubicBezTo>
                <a:cubicBezTo>
                  <a:pt x="2933841" y="102264"/>
                  <a:pt x="2944764" y="182322"/>
                  <a:pt x="2939907" y="307777"/>
                </a:cubicBezTo>
                <a:cubicBezTo>
                  <a:pt x="2687502" y="318600"/>
                  <a:pt x="2583224" y="284542"/>
                  <a:pt x="2381325" y="307777"/>
                </a:cubicBezTo>
                <a:cubicBezTo>
                  <a:pt x="2179426" y="331012"/>
                  <a:pt x="2003505" y="324570"/>
                  <a:pt x="1852141" y="307777"/>
                </a:cubicBezTo>
                <a:cubicBezTo>
                  <a:pt x="1700777" y="290984"/>
                  <a:pt x="1499018" y="319643"/>
                  <a:pt x="1293559" y="307777"/>
                </a:cubicBezTo>
                <a:cubicBezTo>
                  <a:pt x="1088100" y="295911"/>
                  <a:pt x="1001503" y="283510"/>
                  <a:pt x="764376" y="307777"/>
                </a:cubicBezTo>
                <a:cubicBezTo>
                  <a:pt x="527249" y="332044"/>
                  <a:pt x="326329" y="326237"/>
                  <a:pt x="0" y="307777"/>
                </a:cubicBezTo>
                <a:cubicBezTo>
                  <a:pt x="-11936" y="169045"/>
                  <a:pt x="-2154" y="7977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8253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>
            <a:spAutoFit/>
          </a:bodyPr>
          <a:lstStyle/>
          <a:p>
            <a:r>
              <a:rPr lang="en-US" altLang="zh-CN" sz="1400" b="1" dirty="0"/>
              <a:t>What variables should be optimized?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6C6E5DB-6F2E-48F3-8446-192B777C4817}"/>
              </a:ext>
            </a:extLst>
          </p:cNvPr>
          <p:cNvSpPr/>
          <p:nvPr/>
        </p:nvSpPr>
        <p:spPr>
          <a:xfrm>
            <a:off x="5727521" y="3572236"/>
            <a:ext cx="2550763" cy="307777"/>
          </a:xfrm>
          <a:custGeom>
            <a:avLst/>
            <a:gdLst>
              <a:gd name="connsiteX0" fmla="*/ 0 w 2550763"/>
              <a:gd name="connsiteY0" fmla="*/ 0 h 307777"/>
              <a:gd name="connsiteX1" fmla="*/ 637691 w 2550763"/>
              <a:gd name="connsiteY1" fmla="*/ 0 h 307777"/>
              <a:gd name="connsiteX2" fmla="*/ 1326397 w 2550763"/>
              <a:gd name="connsiteY2" fmla="*/ 0 h 307777"/>
              <a:gd name="connsiteX3" fmla="*/ 2550763 w 2550763"/>
              <a:gd name="connsiteY3" fmla="*/ 0 h 307777"/>
              <a:gd name="connsiteX4" fmla="*/ 2550763 w 2550763"/>
              <a:gd name="connsiteY4" fmla="*/ 307777 h 307777"/>
              <a:gd name="connsiteX5" fmla="*/ 1913072 w 2550763"/>
              <a:gd name="connsiteY5" fmla="*/ 307777 h 307777"/>
              <a:gd name="connsiteX6" fmla="*/ 1249874 w 2550763"/>
              <a:gd name="connsiteY6" fmla="*/ 307777 h 307777"/>
              <a:gd name="connsiteX7" fmla="*/ 561168 w 2550763"/>
              <a:gd name="connsiteY7" fmla="*/ 307777 h 307777"/>
              <a:gd name="connsiteX8" fmla="*/ 0 w 2550763"/>
              <a:gd name="connsiteY8" fmla="*/ 307777 h 307777"/>
              <a:gd name="connsiteX9" fmla="*/ 0 w 2550763"/>
              <a:gd name="connsiteY9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50763" h="307777" fill="none" extrusionOk="0">
                <a:moveTo>
                  <a:pt x="0" y="0"/>
                </a:moveTo>
                <a:cubicBezTo>
                  <a:pt x="196342" y="-27823"/>
                  <a:pt x="480698" y="-18533"/>
                  <a:pt x="637691" y="0"/>
                </a:cubicBezTo>
                <a:cubicBezTo>
                  <a:pt x="794684" y="18533"/>
                  <a:pt x="1029256" y="-26890"/>
                  <a:pt x="1326397" y="0"/>
                </a:cubicBezTo>
                <a:cubicBezTo>
                  <a:pt x="1623538" y="26890"/>
                  <a:pt x="2172766" y="36387"/>
                  <a:pt x="2550763" y="0"/>
                </a:cubicBezTo>
                <a:cubicBezTo>
                  <a:pt x="2558778" y="144862"/>
                  <a:pt x="2560757" y="207540"/>
                  <a:pt x="2550763" y="307777"/>
                </a:cubicBezTo>
                <a:cubicBezTo>
                  <a:pt x="2296364" y="310705"/>
                  <a:pt x="2197691" y="280981"/>
                  <a:pt x="1913072" y="307777"/>
                </a:cubicBezTo>
                <a:cubicBezTo>
                  <a:pt x="1628453" y="334573"/>
                  <a:pt x="1536078" y="294173"/>
                  <a:pt x="1249874" y="307777"/>
                </a:cubicBezTo>
                <a:cubicBezTo>
                  <a:pt x="963670" y="321381"/>
                  <a:pt x="798131" y="300802"/>
                  <a:pt x="561168" y="307777"/>
                </a:cubicBezTo>
                <a:cubicBezTo>
                  <a:pt x="324205" y="314752"/>
                  <a:pt x="269167" y="329171"/>
                  <a:pt x="0" y="307777"/>
                </a:cubicBezTo>
                <a:cubicBezTo>
                  <a:pt x="15085" y="188328"/>
                  <a:pt x="2011" y="122641"/>
                  <a:pt x="0" y="0"/>
                </a:cubicBezTo>
                <a:close/>
              </a:path>
              <a:path w="2550763" h="307777" stroke="0" extrusionOk="0">
                <a:moveTo>
                  <a:pt x="0" y="0"/>
                </a:moveTo>
                <a:cubicBezTo>
                  <a:pt x="134132" y="-26418"/>
                  <a:pt x="436676" y="-29308"/>
                  <a:pt x="612183" y="0"/>
                </a:cubicBezTo>
                <a:cubicBezTo>
                  <a:pt x="787690" y="29308"/>
                  <a:pt x="1036506" y="7270"/>
                  <a:pt x="1275382" y="0"/>
                </a:cubicBezTo>
                <a:cubicBezTo>
                  <a:pt x="1514258" y="-7270"/>
                  <a:pt x="1652146" y="10903"/>
                  <a:pt x="1862057" y="0"/>
                </a:cubicBezTo>
                <a:cubicBezTo>
                  <a:pt x="2071968" y="-10903"/>
                  <a:pt x="2362313" y="-33214"/>
                  <a:pt x="2550763" y="0"/>
                </a:cubicBezTo>
                <a:cubicBezTo>
                  <a:pt x="2536311" y="88013"/>
                  <a:pt x="2549517" y="159769"/>
                  <a:pt x="2550763" y="307777"/>
                </a:cubicBezTo>
                <a:cubicBezTo>
                  <a:pt x="2291892" y="293635"/>
                  <a:pt x="2099769" y="309688"/>
                  <a:pt x="1964088" y="307777"/>
                </a:cubicBezTo>
                <a:cubicBezTo>
                  <a:pt x="1828408" y="305866"/>
                  <a:pt x="1522003" y="287267"/>
                  <a:pt x="1377412" y="307777"/>
                </a:cubicBezTo>
                <a:cubicBezTo>
                  <a:pt x="1232821" y="328287"/>
                  <a:pt x="965279" y="329621"/>
                  <a:pt x="790737" y="307777"/>
                </a:cubicBezTo>
                <a:cubicBezTo>
                  <a:pt x="616196" y="285933"/>
                  <a:pt x="197200" y="298316"/>
                  <a:pt x="0" y="307777"/>
                </a:cubicBezTo>
                <a:cubicBezTo>
                  <a:pt x="15100" y="177281"/>
                  <a:pt x="-15006" y="12658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8253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>
            <a:spAutoFit/>
          </a:bodyPr>
          <a:lstStyle/>
          <a:p>
            <a:r>
              <a:rPr lang="en-US" altLang="zh-CN" sz="1400" b="1" dirty="0"/>
              <a:t>Any relation between W and D?</a:t>
            </a:r>
            <a:endParaRPr lang="zh-CN" altLang="en-US" sz="1400" b="1" dirty="0"/>
          </a:p>
        </p:txBody>
      </p:sp>
      <p:pic>
        <p:nvPicPr>
          <p:cNvPr id="3074" name="Picture 2" descr="Image result for kmeans">
            <a:extLst>
              <a:ext uri="{FF2B5EF4-FFF2-40B4-BE49-F238E27FC236}">
                <a16:creationId xmlns:a16="http://schemas.microsoft.com/office/drawing/2014/main" id="{898899DC-50EC-4591-AB7A-446A0B083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877" y="4691789"/>
            <a:ext cx="1932806" cy="19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0B7167C-8F95-4745-B9EE-E63270504F1D}"/>
              </a:ext>
            </a:extLst>
          </p:cNvPr>
          <p:cNvSpPr/>
          <p:nvPr/>
        </p:nvSpPr>
        <p:spPr>
          <a:xfrm>
            <a:off x="200874" y="577246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/>
              <a:t>Towards K-means-friendly Spaces: Simultaneous Deep Learning and Clustering Bo Yang  Xiao Fu  Nicholas D. </a:t>
            </a:r>
            <a:r>
              <a:rPr lang="en-US" altLang="zh-CN" sz="1200" dirty="0" err="1"/>
              <a:t>Sidiropoulos</a:t>
            </a:r>
            <a:r>
              <a:rPr lang="en-US" altLang="zh-CN" sz="1200" dirty="0"/>
              <a:t>  </a:t>
            </a:r>
            <a:r>
              <a:rPr lang="en-US" altLang="zh-CN" sz="1200" dirty="0" err="1"/>
              <a:t>Mingyi</a:t>
            </a:r>
            <a:r>
              <a:rPr lang="en-US" altLang="zh-CN" sz="1200" dirty="0"/>
              <a:t> Hong</a:t>
            </a:r>
            <a:endParaRPr lang="zh-CN" altLang="en-US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0F76DA2-A824-4011-8311-E5629FA87B2E}"/>
              </a:ext>
            </a:extLst>
          </p:cNvPr>
          <p:cNvSpPr/>
          <p:nvPr/>
        </p:nvSpPr>
        <p:spPr>
          <a:xfrm>
            <a:off x="200874" y="6261367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/>
              <a:t>Deep k-Means: Jointly clustering with k-Means and learning representations Maziar Moradi Fard, Thibaut Thonet, Eric Gaussier</a:t>
            </a:r>
          </a:p>
        </p:txBody>
      </p:sp>
    </p:spTree>
    <p:extLst>
      <p:ext uri="{BB962C8B-B14F-4D97-AF65-F5344CB8AC3E}">
        <p14:creationId xmlns:p14="http://schemas.microsoft.com/office/powerpoint/2010/main" val="4064715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917A4D-8A04-4A80-A963-BF953B50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Spectral Clustering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A690F7-85E6-465D-BA00-7E90E14AE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Cluster structures that k-means or even GMM fail to model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Spectral clustering (or embedding) can enhance cluster structures</a:t>
            </a:r>
            <a:endParaRPr lang="zh-CN" altLang="en-US" sz="2400" dirty="0"/>
          </a:p>
        </p:txBody>
      </p:sp>
      <p:pic>
        <p:nvPicPr>
          <p:cNvPr id="1026" name="Picture 2" descr="Image result for spectral clustering eigenfunction benjio&quot;">
            <a:extLst>
              <a:ext uri="{FF2B5EF4-FFF2-40B4-BE49-F238E27FC236}">
                <a16:creationId xmlns:a16="http://schemas.microsoft.com/office/drawing/2014/main" id="{CC7A53C3-E67F-4417-86CF-F0579883B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013176"/>
            <a:ext cx="4176464" cy="17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6DC6C5-C70B-4B41-95DB-9F0B71C6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354653"/>
            <a:ext cx="2447934" cy="15025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49ED77-1154-426F-8E9A-2455C536C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12" y="2122048"/>
            <a:ext cx="2431784" cy="20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06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475A57-926F-4A62-A4A0-1227C1627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Embedding perspective</a:t>
            </a:r>
          </a:p>
          <a:p>
            <a:pPr lvl="1"/>
            <a:r>
              <a:rPr lang="en-US" altLang="zh-CN" sz="2000" dirty="0"/>
              <a:t>Given a graph G, with Adjacency matrix A, Laplacian matrix L </a:t>
            </a:r>
          </a:p>
          <a:p>
            <a:pPr lvl="1"/>
            <a:r>
              <a:rPr lang="en-US" altLang="zh-CN" sz="2000" dirty="0" err="1"/>
              <a:t>x_i’s</a:t>
            </a:r>
            <a:r>
              <a:rPr lang="en-US" altLang="zh-CN" sz="2000" dirty="0"/>
              <a:t> are embedding coordinate for each node 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BF6F3E7-DA8A-4DDD-B2F4-26B846C2CADF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Spectral Clustering</a:t>
            </a:r>
            <a:endParaRPr lang="zh-CN" altLang="en-US" sz="3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2785A5-2519-4E77-A732-54BAB1D1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852936"/>
            <a:ext cx="7583622" cy="294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87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5130D-A76A-442E-BC5C-41B554D9A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Unsupervised learning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73688D-93E0-402B-AD62-B07823816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D518C1-F47E-4AFB-B963-8720AAF9D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620688"/>
            <a:ext cx="7740352" cy="575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43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B2D558-3BC8-41E5-B38D-224A47895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Graph-cut/clustering perspective</a:t>
            </a:r>
            <a:endParaRPr lang="zh-CN" altLang="en-US" sz="24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0E34AB8-1FAD-4E99-9F34-931CF91C18F3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Spectral Clustering</a:t>
            </a:r>
            <a:endParaRPr lang="zh-CN" altLang="en-US" sz="3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15FFB4-6677-4DDA-B490-990C5E8F8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35" y="3894798"/>
            <a:ext cx="6099597" cy="27943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31755C-1B89-4EF5-A990-102DE8CFD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791" y="1340768"/>
            <a:ext cx="4139279" cy="239335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ADA5187-9798-4DD8-B5EA-87884FA406E9}"/>
              </a:ext>
            </a:extLst>
          </p:cNvPr>
          <p:cNvSpPr/>
          <p:nvPr/>
        </p:nvSpPr>
        <p:spPr>
          <a:xfrm>
            <a:off x="181737" y="1674674"/>
            <a:ext cx="372218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1</a:t>
            </a:r>
          </a:p>
          <a:p>
            <a:r>
              <a:rPr lang="en-US" altLang="zh-CN" b="1" dirty="0">
                <a:solidFill>
                  <a:srgbClr val="0000FF"/>
                </a:solidFill>
              </a:rPr>
              <a:t>1</a:t>
            </a:r>
          </a:p>
          <a:p>
            <a:r>
              <a:rPr lang="en-US" altLang="zh-CN" b="1" dirty="0">
                <a:solidFill>
                  <a:srgbClr val="0000FF"/>
                </a:solidFill>
              </a:rPr>
              <a:t>1</a:t>
            </a:r>
          </a:p>
          <a:p>
            <a:r>
              <a:rPr lang="en-US" altLang="zh-CN" b="1" dirty="0">
                <a:solidFill>
                  <a:srgbClr val="0000FF"/>
                </a:solidFill>
              </a:rPr>
              <a:t>-1</a:t>
            </a:r>
          </a:p>
          <a:p>
            <a:r>
              <a:rPr lang="en-US" altLang="zh-CN" b="1" dirty="0">
                <a:solidFill>
                  <a:srgbClr val="0000FF"/>
                </a:solidFill>
              </a:rPr>
              <a:t>-1</a:t>
            </a:r>
          </a:p>
          <a:p>
            <a:r>
              <a:rPr lang="en-US" altLang="zh-CN" b="1" dirty="0">
                <a:solidFill>
                  <a:srgbClr val="0000FF"/>
                </a:solidFill>
              </a:rPr>
              <a:t>-1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A9D4938-788E-4428-AEB4-80F74CBB8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2258167"/>
            <a:ext cx="2624166" cy="58733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1C153D5-A3A9-4E3D-84F4-47F1A6DE7121}"/>
              </a:ext>
            </a:extLst>
          </p:cNvPr>
          <p:cNvSpPr/>
          <p:nvPr/>
        </p:nvSpPr>
        <p:spPr>
          <a:xfrm>
            <a:off x="-16199" y="1305342"/>
            <a:ext cx="946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Vector </a:t>
            </a:r>
            <a:r>
              <a:rPr lang="en-US" altLang="zh-CN" b="1" dirty="0">
                <a:solidFill>
                  <a:srgbClr val="0000FF"/>
                </a:solidFill>
              </a:rPr>
              <a:t>x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10" name="箭头: 左右 9">
            <a:extLst>
              <a:ext uri="{FF2B5EF4-FFF2-40B4-BE49-F238E27FC236}">
                <a16:creationId xmlns:a16="http://schemas.microsoft.com/office/drawing/2014/main" id="{7F0EDFE8-422E-40B5-8985-98B0F3AACC6F}"/>
              </a:ext>
            </a:extLst>
          </p:cNvPr>
          <p:cNvSpPr/>
          <p:nvPr/>
        </p:nvSpPr>
        <p:spPr>
          <a:xfrm rot="5400000">
            <a:off x="1770805" y="3190132"/>
            <a:ext cx="920576" cy="3600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FFF6A17-4B01-4778-A838-933B1CF4D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4819692"/>
            <a:ext cx="2624166" cy="5873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F8E39BB-35C8-49BC-9C9E-BEB21165BCFB}"/>
              </a:ext>
            </a:extLst>
          </p:cNvPr>
          <p:cNvSpPr/>
          <p:nvPr/>
        </p:nvSpPr>
        <p:spPr>
          <a:xfrm>
            <a:off x="6283188" y="4499828"/>
            <a:ext cx="1634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Normalized cut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9D60C99-3576-4C2C-BB31-20CE13247F46}"/>
                  </a:ext>
                </a:extLst>
              </p:cNvPr>
              <p:cNvSpPr txBox="1"/>
              <p:nvPr/>
            </p:nvSpPr>
            <p:spPr>
              <a:xfrm>
                <a:off x="8410024" y="5013176"/>
                <a:ext cx="418320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9D60C99-3576-4C2C-BB31-20CE13247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024" y="5013176"/>
                <a:ext cx="418320" cy="303288"/>
              </a:xfrm>
              <a:prstGeom prst="rect">
                <a:avLst/>
              </a:prstGeom>
              <a:blipFill>
                <a:blip r:embed="rId5"/>
                <a:stretch>
                  <a:fillRect l="-13235" r="-11765" b="-2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72812E7-4D1C-49B6-8F3D-C8A1BC5F69DF}"/>
                  </a:ext>
                </a:extLst>
              </p:cNvPr>
              <p:cNvSpPr txBox="1"/>
              <p:nvPr/>
            </p:nvSpPr>
            <p:spPr>
              <a:xfrm>
                <a:off x="3585728" y="2464350"/>
                <a:ext cx="418320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72812E7-4D1C-49B6-8F3D-C8A1BC5F6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728" y="2464350"/>
                <a:ext cx="418320" cy="303288"/>
              </a:xfrm>
              <a:prstGeom prst="rect">
                <a:avLst/>
              </a:prstGeom>
              <a:blipFill>
                <a:blip r:embed="rId6"/>
                <a:stretch>
                  <a:fillRect l="-11594" r="-10145" b="-2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2C89A03-0DA1-45E1-97B8-8816A309CCAA}"/>
                  </a:ext>
                </a:extLst>
              </p:cNvPr>
              <p:cNvSpPr txBox="1"/>
              <p:nvPr/>
            </p:nvSpPr>
            <p:spPr>
              <a:xfrm>
                <a:off x="6858669" y="5379687"/>
                <a:ext cx="469551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2C89A03-0DA1-45E1-97B8-8816A309C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669" y="5379687"/>
                <a:ext cx="469551" cy="335413"/>
              </a:xfrm>
              <a:prstGeom prst="rect">
                <a:avLst/>
              </a:prstGeom>
              <a:blipFill>
                <a:blip r:embed="rId7"/>
                <a:stretch>
                  <a:fillRect r="-6494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219F9F3-92EE-4FA5-94DC-7DC604D0C563}"/>
                  </a:ext>
                </a:extLst>
              </p:cNvPr>
              <p:cNvSpPr txBox="1"/>
              <p:nvPr/>
            </p:nvSpPr>
            <p:spPr>
              <a:xfrm>
                <a:off x="6804248" y="5069145"/>
                <a:ext cx="68797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36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219F9F3-92EE-4FA5-94DC-7DC604D0C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5069145"/>
                <a:ext cx="68797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EBC4A54-F165-4F87-84A0-91A79105A57E}"/>
                  </a:ext>
                </a:extLst>
              </p:cNvPr>
              <p:cNvSpPr txBox="1"/>
              <p:nvPr/>
            </p:nvSpPr>
            <p:spPr>
              <a:xfrm>
                <a:off x="7614818" y="5433260"/>
                <a:ext cx="474552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EBC4A54-F165-4F87-84A0-91A79105A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818" y="5433260"/>
                <a:ext cx="474552" cy="563680"/>
              </a:xfrm>
              <a:prstGeom prst="rect">
                <a:avLst/>
              </a:prstGeom>
              <a:blipFill>
                <a:blip r:embed="rId9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D911667-27E0-4C86-88CC-4FF0B2166A09}"/>
                  </a:ext>
                </a:extLst>
              </p:cNvPr>
              <p:cNvSpPr txBox="1"/>
              <p:nvPr/>
            </p:nvSpPr>
            <p:spPr>
              <a:xfrm>
                <a:off x="7563600" y="5103225"/>
                <a:ext cx="68797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36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D911667-27E0-4C86-88CC-4FF0B2166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00" y="5103225"/>
                <a:ext cx="687975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301D447-7FAE-46A1-A496-39255E8097A3}"/>
                  </a:ext>
                </a:extLst>
              </p:cNvPr>
              <p:cNvSpPr txBox="1"/>
              <p:nvPr/>
            </p:nvSpPr>
            <p:spPr>
              <a:xfrm>
                <a:off x="4542609" y="6413214"/>
                <a:ext cx="4603696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301D447-7FAE-46A1-A496-39255E80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609" y="6413214"/>
                <a:ext cx="4603696" cy="4009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8C4BA1F-3322-430E-84AD-0D45E390315E}"/>
              </a:ext>
            </a:extLst>
          </p:cNvPr>
          <p:cNvCxnSpPr/>
          <p:nvPr/>
        </p:nvCxnSpPr>
        <p:spPr>
          <a:xfrm>
            <a:off x="6660232" y="5433260"/>
            <a:ext cx="0" cy="9977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672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EEF78-1D90-49F4-979F-11E42BD6E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59091-7477-4C2C-828D-94713EA63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C845D5-9DBE-4271-9626-29EF97BAD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3313"/>
            <a:ext cx="4896544" cy="27747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389C9E-265C-4077-91F1-C55ADBB68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03" y="3573016"/>
            <a:ext cx="5065694" cy="296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78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å¾åé¢è§">
            <a:extLst>
              <a:ext uri="{FF2B5EF4-FFF2-40B4-BE49-F238E27FC236}">
                <a16:creationId xmlns:a16="http://schemas.microsoft.com/office/drawing/2014/main" id="{02729DD4-D496-4B81-8480-07D6BDC1F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790056"/>
            <a:ext cx="2880987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E74087D-8EA6-4417-A6CD-AC117920D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More Considerations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1F374A-B86F-4C6E-83F2-9BE79146C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400" dirty="0"/>
              <a:t>In deep AE-based clustering, how to avoid arbitrary scaling in different layers of AE?</a:t>
            </a:r>
          </a:p>
          <a:p>
            <a:pPr lvl="1"/>
            <a:r>
              <a:rPr lang="en-US" altLang="zh-CN" sz="1800" dirty="0"/>
              <a:t>Optimization might want to push the scale of the bottleneck layer (on which clustering is performed) to zero, so that the clustering loss diminishes</a:t>
            </a:r>
          </a:p>
          <a:p>
            <a:pPr lvl="1"/>
            <a:r>
              <a:rPr lang="en-US" altLang="zh-CN" sz="1800" dirty="0"/>
              <a:t>How to prevent this trivial solution</a:t>
            </a:r>
          </a:p>
          <a:p>
            <a:r>
              <a:rPr lang="en-US" altLang="zh-CN" sz="2400" dirty="0"/>
              <a:t>How to initialize variables?</a:t>
            </a:r>
          </a:p>
          <a:p>
            <a:pPr lvl="1"/>
            <a:r>
              <a:rPr lang="en-US" altLang="zh-CN" sz="2000" dirty="0"/>
              <a:t>Cluster indicator matrix or cluster center</a:t>
            </a:r>
          </a:p>
          <a:p>
            <a:r>
              <a:rPr lang="en-US" altLang="zh-CN" sz="2400" dirty="0"/>
              <a:t>K-means clustering is only suited for spherical clusters</a:t>
            </a:r>
          </a:p>
          <a:p>
            <a:pPr lvl="1"/>
            <a:r>
              <a:rPr lang="en-US" altLang="zh-CN" sz="2000" dirty="0"/>
              <a:t>In practice clusters might be arbitrarily shaped</a:t>
            </a:r>
          </a:p>
          <a:p>
            <a:pPr lvl="1"/>
            <a:r>
              <a:rPr lang="en-US" altLang="zh-CN" sz="2000" dirty="0"/>
              <a:t>How to model irregular shaped clusters?</a:t>
            </a:r>
          </a:p>
          <a:p>
            <a:r>
              <a:rPr lang="en-US" altLang="zh-CN" sz="2400" dirty="0"/>
              <a:t>How to perform co-deep-clustering with AE?</a:t>
            </a:r>
          </a:p>
          <a:p>
            <a:pPr lvl="1"/>
            <a:r>
              <a:rPr lang="en-US" altLang="zh-CN" sz="2000" dirty="0"/>
              <a:t>Existing AE only performs transformation on one dimension (row or column) of the data matrix.</a:t>
            </a:r>
          </a:p>
          <a:p>
            <a:pPr lvl="1"/>
            <a:r>
              <a:rPr lang="en-US" altLang="zh-CN" sz="2000" dirty="0"/>
              <a:t>Is there a formulation to consider both dimensions?</a:t>
            </a:r>
            <a:endParaRPr lang="zh-CN" altLang="en-US" sz="2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713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A9E69-A6B7-4FC0-9D51-9D96ACAC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Deep learning platforms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8531E2-7CBB-4801-9444-6BEAB1746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43988C-AAF0-4D07-9630-8316847CA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26" y="1600200"/>
            <a:ext cx="7753748" cy="33974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3B711C8-7D98-4EF1-A1FA-4205A1B94B76}"/>
              </a:ext>
            </a:extLst>
          </p:cNvPr>
          <p:cNvSpPr/>
          <p:nvPr/>
        </p:nvSpPr>
        <p:spPr>
          <a:xfrm>
            <a:off x="700282" y="4657635"/>
            <a:ext cx="58159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CN" dirty="0"/>
              <a:t>Easily build big computational graphs </a:t>
            </a:r>
          </a:p>
          <a:p>
            <a:pPr marL="342900" indent="-342900">
              <a:buAutoNum type="arabicParenBoth"/>
            </a:pPr>
            <a:r>
              <a:rPr lang="en-US" altLang="zh-CN" dirty="0"/>
              <a:t>Easily compute gradients in computational graphs </a:t>
            </a:r>
          </a:p>
          <a:p>
            <a:pPr marL="342900" indent="-342900">
              <a:buAutoNum type="arabicParenBoth"/>
            </a:pPr>
            <a:r>
              <a:rPr lang="en-US" altLang="zh-CN" dirty="0"/>
              <a:t>Run it all efficiently on GPU (wrap </a:t>
            </a:r>
            <a:r>
              <a:rPr lang="en-US" altLang="zh-CN" dirty="0" err="1"/>
              <a:t>cuDNN</a:t>
            </a:r>
            <a:r>
              <a:rPr lang="en-US" altLang="zh-CN" dirty="0"/>
              <a:t>, </a:t>
            </a:r>
            <a:r>
              <a:rPr lang="en-US" altLang="zh-CN" dirty="0" err="1"/>
              <a:t>cuBLAS</a:t>
            </a:r>
            <a:r>
              <a:rPr lang="en-US" altLang="zh-CN" dirty="0"/>
              <a:t>, </a:t>
            </a:r>
            <a:r>
              <a:rPr lang="en-US" altLang="zh-CN" dirty="0" err="1"/>
              <a:t>etc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7094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46C5C-4B32-4327-A681-4455D7F27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F35E4B-4EC1-40BA-B79A-271CDA4CA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B53321-09D3-44FE-AACC-CFA4BEB63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42" y="2028753"/>
            <a:ext cx="8090316" cy="28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08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2A81094-360E-466A-97E7-A26FC164F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62" y="3773776"/>
            <a:ext cx="1772769" cy="14367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D9A534-80B6-47F8-9619-C835D558A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" y="2265448"/>
            <a:ext cx="1866996" cy="158758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9EB6A46-9EE3-4283-AEC0-523A11AF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Multi-modal representation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5C80EA-17CD-4942-A2BB-FBCBFFFF6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Modality refers to a certain type of information and/or the representation format in which information is stored.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E4EC00-4BF8-4FE1-85E9-554045BBC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10531"/>
            <a:ext cx="6059016" cy="2697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ACDD2D-F106-4045-815E-9B0EE5938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37" y="5190568"/>
            <a:ext cx="1568531" cy="15685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36FE5C-8018-48BB-8F93-5883A6259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720" y="5307838"/>
            <a:ext cx="1728192" cy="1449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147315-F848-4DD7-B6F7-9053E2E9F8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5936" y="5131429"/>
            <a:ext cx="1987652" cy="16256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E456D38-CC8A-4B2C-A8D1-0AC7FFB3E1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2967" y="5190568"/>
            <a:ext cx="1854295" cy="15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96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32922-F043-4CC5-9F01-F57055C2B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Joint multimodal representation learning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65EF17-CC6F-4E69-8223-C7E8840AF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C52BE6-6F96-4E9C-89CD-145397105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20" y="1700808"/>
            <a:ext cx="8083511" cy="423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84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74F60-563F-4215-93D0-981776BC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Deep Multimodal Autoencoders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B3A9F9-0A1F-4530-8DBF-B039EEE32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410944" cy="452596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Reference [</a:t>
            </a:r>
            <a:r>
              <a:rPr lang="en-US" altLang="zh-CN" sz="2400" dirty="0" err="1"/>
              <a:t>Ngiam</a:t>
            </a:r>
            <a:r>
              <a:rPr lang="en-US" altLang="zh-CN" sz="2400" dirty="0"/>
              <a:t> et al., 2011 ]</a:t>
            </a:r>
          </a:p>
          <a:p>
            <a:r>
              <a:rPr lang="en-US" altLang="zh-CN" sz="2400" dirty="0"/>
              <a:t>Each modality can be pre-trained </a:t>
            </a:r>
          </a:p>
          <a:p>
            <a:pPr lvl="1">
              <a:buFontTx/>
              <a:buChar char="-"/>
            </a:pPr>
            <a:r>
              <a:rPr lang="en-US" altLang="zh-CN" sz="2000" dirty="0"/>
              <a:t>using denoising autoencoder </a:t>
            </a:r>
          </a:p>
          <a:p>
            <a:r>
              <a:rPr lang="en-US" altLang="zh-CN" sz="2400" dirty="0"/>
              <a:t>To train the model, reconstruct both modalities using </a:t>
            </a:r>
          </a:p>
          <a:p>
            <a:pPr lvl="1"/>
            <a:r>
              <a:rPr lang="en-US" altLang="zh-CN" sz="2000" dirty="0"/>
              <a:t>both Audio &amp; Video </a:t>
            </a:r>
          </a:p>
          <a:p>
            <a:pPr lvl="1"/>
            <a:r>
              <a:rPr lang="en-US" altLang="zh-CN" sz="2000" dirty="0"/>
              <a:t>— just Audio </a:t>
            </a:r>
          </a:p>
          <a:p>
            <a:pPr lvl="1"/>
            <a:r>
              <a:rPr lang="en-US" altLang="zh-CN" sz="2000" dirty="0"/>
              <a:t>— just Video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AB8107-0942-42F3-83D1-05511DBF8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2132856"/>
            <a:ext cx="3397744" cy="300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19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23DB30-17F0-4A41-93A2-0BF2DDA29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Multimodal Applications</a:t>
            </a:r>
            <a:endParaRPr lang="zh-CN" altLang="en-US" sz="3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FC3696-D0DB-4A49-94D4-8C34AA343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41" y="1635033"/>
            <a:ext cx="8115717" cy="358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45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C0D07-346B-4D8A-8888-F9371E56E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How unlabeled data may help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854C35-C0D1-4A04-9CA5-5A2199B6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0C177D-6985-4DEF-9249-5307812F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9961"/>
            <a:ext cx="9144000" cy="423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95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9A67AA-9B54-448D-BEB3-3F3DB6AC9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EF9320-5E50-4523-B140-CDD81BABD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8624"/>
            <a:ext cx="9144000" cy="4260751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7AB100D4-4B73-4492-8B78-FD90F5EAE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How unlabeled data may help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12225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61183E-D668-4462-B689-A1A5CAC83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458779-E557-4351-B236-AF140F56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531"/>
            <a:ext cx="9144000" cy="424093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F01B1640-00C9-4030-9951-DF16DD06C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How unlabeled data may help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45676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F05CF-C4D7-4635-B13C-402A97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Principle Component Analysis</a:t>
            </a:r>
            <a:endParaRPr lang="zh-CN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A5F9769-4165-4E77-BDB7-CE6BD4ED98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5842992" cy="4525963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zh-CN" sz="2400" dirty="0"/>
                  <a:t>Statistical approach for data compression and visualization</a:t>
                </a:r>
              </a:p>
              <a:p>
                <a:pPr marL="685800" lvl="1">
                  <a:buFontTx/>
                  <a:buChar char="-"/>
                </a:pPr>
                <a:r>
                  <a:rPr lang="en-US" altLang="zh-CN" sz="1800" dirty="0"/>
                  <a:t>Invented by Karl Pearson in 1901</a:t>
                </a:r>
              </a:p>
              <a:p>
                <a:pPr marL="685800" lvl="1">
                  <a:buFontTx/>
                  <a:buChar char="-"/>
                </a:pPr>
                <a:r>
                  <a:rPr lang="en-US" altLang="zh-CN" sz="1800" dirty="0"/>
                  <a:t>Weakness: linear components only.</a:t>
                </a:r>
              </a:p>
              <a:p>
                <a:pPr marL="285750" indent="-285750">
                  <a:buFontTx/>
                  <a:buChar char="-"/>
                </a:pPr>
                <a:endParaRPr lang="en-US" altLang="zh-CN" sz="1800" dirty="0"/>
              </a:p>
              <a:p>
                <a:pPr marL="285750" indent="-285750">
                  <a:buFontTx/>
                  <a:buChar char="-"/>
                </a:pPr>
                <a:r>
                  <a:rPr lang="en-US" altLang="zh-CN" sz="2400" dirty="0"/>
                  <a:t>Loss function of PCA</a:t>
                </a:r>
              </a:p>
              <a:p>
                <a:pPr marL="685800" lvl="1">
                  <a:buFontTx/>
                  <a:buChar char="-"/>
                </a:pPr>
                <a:r>
                  <a:rPr lang="en-US" altLang="zh-CN" sz="2000" dirty="0"/>
                  <a:t>Given samples X: n-by-d matrix</a:t>
                </a:r>
              </a:p>
              <a:p>
                <a:pPr marL="685800" lvl="1">
                  <a:buFontTx/>
                  <a:buChar char="-"/>
                </a:pPr>
                <a:r>
                  <a:rPr lang="en-US" altLang="zh-CN" sz="2000" dirty="0"/>
                  <a:t>W has columns as principle directions</a:t>
                </a:r>
              </a:p>
              <a:p>
                <a:pPr marL="685800" lvl="1">
                  <a:buFontTx/>
                  <a:buChar char="-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𝒕𝒓𝒂𝒄𝒆</m:t>
                        </m:r>
                        <m:r>
                          <a:rPr lang="en-US" altLang="zh-CN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CN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𝑪𝑾</m:t>
                        </m:r>
                        <m:r>
                          <a:rPr lang="en-US" altLang="zh-CN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2000" dirty="0"/>
              </a:p>
              <a:p>
                <a:pPr marL="685800" lvl="1">
                  <a:buFontTx/>
                  <a:buChar char="-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p>
                          <m:sSupPr>
                            <m:ctrlPr>
                              <a:rPr lang="en-US" altLang="zh-CN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0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𝑿𝑾𝑾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0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func>
                  </m:oMath>
                </a14:m>
                <a:endParaRPr lang="en-US" altLang="zh-CN" sz="20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A5F9769-4165-4E77-BDB7-CE6BD4ED98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5842992" cy="4525963"/>
              </a:xfrm>
              <a:blipFill>
                <a:blip r:embed="rId2"/>
                <a:stretch>
                  <a:fillRect l="-1670" t="-1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5">
            <a:extLst>
              <a:ext uri="{FF2B5EF4-FFF2-40B4-BE49-F238E27FC236}">
                <a16:creationId xmlns:a16="http://schemas.microsoft.com/office/drawing/2014/main" id="{3A1FE47D-1819-4615-87A3-CAE1AF290D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146"/>
          <a:stretch/>
        </p:blipFill>
        <p:spPr>
          <a:xfrm>
            <a:off x="5652120" y="1270893"/>
            <a:ext cx="3044840" cy="2592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708AEAF-1763-4097-BF99-208292B0BD3D}"/>
                  </a:ext>
                </a:extLst>
              </p:cNvPr>
              <p:cNvSpPr/>
              <p:nvPr/>
            </p:nvSpPr>
            <p:spPr>
              <a:xfrm>
                <a:off x="4903647" y="4798437"/>
                <a:ext cx="1008112" cy="20162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i="1" dirty="0"/>
                  <a:t>X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p>
                    </m:sSup>
                  </m:oMath>
                </a14:m>
                <a:endParaRPr lang="zh-CN" altLang="en-US" b="1" i="1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708AEAF-1763-4097-BF99-208292B0B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647" y="4798437"/>
                <a:ext cx="1008112" cy="20162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5A84478-C20C-4674-83CF-7CD37F942E55}"/>
                  </a:ext>
                </a:extLst>
              </p:cNvPr>
              <p:cNvSpPr/>
              <p:nvPr/>
            </p:nvSpPr>
            <p:spPr>
              <a:xfrm>
                <a:off x="6186554" y="5074641"/>
                <a:ext cx="1008112" cy="99075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i="1" dirty="0"/>
                  <a:t>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p>
                    </m:sSup>
                  </m:oMath>
                </a14:m>
                <a:endParaRPr lang="zh-CN" altLang="en-US" b="1" i="1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5A84478-C20C-4674-83CF-7CD37F942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554" y="5074641"/>
                <a:ext cx="1008112" cy="9907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BD441E86-841F-420D-BA5A-313FF3B23B26}"/>
              </a:ext>
            </a:extLst>
          </p:cNvPr>
          <p:cNvSpPr/>
          <p:nvPr/>
        </p:nvSpPr>
        <p:spPr>
          <a:xfrm>
            <a:off x="5178914" y="3038744"/>
            <a:ext cx="4732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/>
              <a:t>w1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9FB5B2-5C0B-458D-9A10-02E18A6F198A}"/>
              </a:ext>
            </a:extLst>
          </p:cNvPr>
          <p:cNvSpPr/>
          <p:nvPr/>
        </p:nvSpPr>
        <p:spPr>
          <a:xfrm>
            <a:off x="6219846" y="1324253"/>
            <a:ext cx="4732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b="1" dirty="0"/>
              <a:t>w2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0F7FF9-4B04-4F11-A708-0511AE9AE0D5}"/>
              </a:ext>
            </a:extLst>
          </p:cNvPr>
          <p:cNvSpPr/>
          <p:nvPr/>
        </p:nvSpPr>
        <p:spPr>
          <a:xfrm>
            <a:off x="7663756" y="5074641"/>
            <a:ext cx="216024" cy="990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b="1" i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E32CC6-B25F-4FB6-AE7B-FACD81C63FE0}"/>
              </a:ext>
            </a:extLst>
          </p:cNvPr>
          <p:cNvSpPr/>
          <p:nvPr/>
        </p:nvSpPr>
        <p:spPr>
          <a:xfrm>
            <a:off x="7518029" y="4736742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dirty="0"/>
              <a:t>W1</a:t>
            </a:r>
            <a:endParaRPr lang="zh-CN" altLang="en-US" b="1" i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CD7530E-E9B9-4869-A27D-7FA55EFDD290}"/>
              </a:ext>
            </a:extLst>
          </p:cNvPr>
          <p:cNvSpPr/>
          <p:nvPr/>
        </p:nvSpPr>
        <p:spPr>
          <a:xfrm>
            <a:off x="8061706" y="5091730"/>
            <a:ext cx="216024" cy="990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b="1" i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73DB026-79CD-45D5-90ED-9728C5DA687C}"/>
              </a:ext>
            </a:extLst>
          </p:cNvPr>
          <p:cNvSpPr/>
          <p:nvPr/>
        </p:nvSpPr>
        <p:spPr>
          <a:xfrm>
            <a:off x="7979645" y="4729872"/>
            <a:ext cx="511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dirty="0"/>
              <a:t>W2</a:t>
            </a:r>
            <a:endParaRPr lang="zh-CN" altLang="en-US" b="1" i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197961B-4410-4305-BBE9-581F4E8FA9CE}"/>
              </a:ext>
            </a:extLst>
          </p:cNvPr>
          <p:cNvSpPr/>
          <p:nvPr/>
        </p:nvSpPr>
        <p:spPr>
          <a:xfrm>
            <a:off x="246842" y="5445224"/>
            <a:ext cx="432515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The two objectives are equivalent if WW’ = I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FBED278-4A0A-481D-8106-1C0E2C5D0310}"/>
              </a:ext>
            </a:extLst>
          </p:cNvPr>
          <p:cNvSpPr/>
          <p:nvPr/>
        </p:nvSpPr>
        <p:spPr>
          <a:xfrm>
            <a:off x="8704920" y="5091730"/>
            <a:ext cx="216024" cy="990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b="1" i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949E771-C61E-4609-90EC-C6ED8AF33793}"/>
              </a:ext>
            </a:extLst>
          </p:cNvPr>
          <p:cNvSpPr/>
          <p:nvPr/>
        </p:nvSpPr>
        <p:spPr>
          <a:xfrm>
            <a:off x="8594055" y="4729872"/>
            <a:ext cx="511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dirty="0"/>
              <a:t>Wd</a:t>
            </a:r>
            <a:endParaRPr lang="zh-CN" altLang="en-US" b="1" i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586030-459B-44A6-8B63-0A28BEB97148}"/>
              </a:ext>
            </a:extLst>
          </p:cNvPr>
          <p:cNvSpPr/>
          <p:nvPr/>
        </p:nvSpPr>
        <p:spPr>
          <a:xfrm>
            <a:off x="4777682" y="4477288"/>
            <a:ext cx="1275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Data matrix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DD7D67A-718E-4CED-84E6-9FFFAB606492}"/>
              </a:ext>
            </a:extLst>
          </p:cNvPr>
          <p:cNvSpPr/>
          <p:nvPr/>
        </p:nvSpPr>
        <p:spPr>
          <a:xfrm>
            <a:off x="6103814" y="4712438"/>
            <a:ext cx="1218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Covariance</a:t>
            </a:r>
            <a:endParaRPr lang="zh-CN" altLang="en-US" dirty="0"/>
          </a:p>
        </p:txBody>
      </p: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63A93ACA-B735-48A8-BA03-A61F2E7CC5ED}"/>
              </a:ext>
            </a:extLst>
          </p:cNvPr>
          <p:cNvSpPr/>
          <p:nvPr/>
        </p:nvSpPr>
        <p:spPr>
          <a:xfrm rot="16200000">
            <a:off x="8121073" y="3883013"/>
            <a:ext cx="433661" cy="1397185"/>
          </a:xfrm>
          <a:prstGeom prst="rightBrac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957E7A1-63E3-40FB-A8EC-1A11754DFE3D}"/>
              </a:ext>
            </a:extLst>
          </p:cNvPr>
          <p:cNvSpPr/>
          <p:nvPr/>
        </p:nvSpPr>
        <p:spPr>
          <a:xfrm>
            <a:off x="7061497" y="4011793"/>
            <a:ext cx="2216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Principal components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9778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F7E40-45B9-4B92-9599-CEA0E0E5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Autoencoder</a:t>
            </a:r>
            <a:endParaRPr lang="zh-CN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4303CB8-15CD-40E0-B2AB-C3145E3B8749}"/>
                  </a:ext>
                </a:extLst>
              </p:cNvPr>
              <p:cNvSpPr/>
              <p:nvPr/>
            </p:nvSpPr>
            <p:spPr>
              <a:xfrm>
                <a:off x="4572000" y="5016384"/>
                <a:ext cx="3628237" cy="1185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CN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1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1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1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000" b="1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b="1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1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1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 =</a:t>
                </a:r>
                <a14:m>
                  <m:oMath xmlns:m="http://schemas.openxmlformats.org/officeDocument/2006/math">
                    <m:r>
                      <a:rPr lang="zh-CN" altLang="pt-BR" sz="20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zh-CN" altLang="pt-BR" sz="200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sSub>
                              <m:sSubPr>
                                <m:ctrlPr>
                                  <a:rPr lang="en-US" altLang="zh-CN" sz="20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 dirty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0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dirty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altLang="zh-CN" sz="2000" b="1" i="1" dirty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altLang="zh-CN" sz="2000" dirty="0"/>
                          <m:t> 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4303CB8-15CD-40E0-B2AB-C3145E3B8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016384"/>
                <a:ext cx="3628237" cy="1185068"/>
              </a:xfrm>
              <a:prstGeom prst="rect">
                <a:avLst/>
              </a:prstGeom>
              <a:blipFill>
                <a:blip r:embed="rId2"/>
                <a:stretch>
                  <a:fillRect b="-7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9C3405A7-D51B-4EA7-9361-ED9353D8DDD4}"/>
              </a:ext>
            </a:extLst>
          </p:cNvPr>
          <p:cNvGrpSpPr/>
          <p:nvPr/>
        </p:nvGrpSpPr>
        <p:grpSpPr>
          <a:xfrm>
            <a:off x="107504" y="2348880"/>
            <a:ext cx="4746358" cy="3260039"/>
            <a:chOff x="827584" y="2385622"/>
            <a:chExt cx="4746358" cy="32600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A82368D4-EAFC-4FF6-ABAA-8117DF578C84}"/>
                    </a:ext>
                  </a:extLst>
                </p:cNvPr>
                <p:cNvSpPr/>
                <p:nvPr/>
              </p:nvSpPr>
              <p:spPr>
                <a:xfrm>
                  <a:off x="827584" y="3837572"/>
                  <a:ext cx="52764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A82368D4-EAFC-4FF6-ABAA-8117DF578C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584" y="3837572"/>
                  <a:ext cx="527645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B5A5E314-F178-452F-BC9D-8E21D235AC52}"/>
                    </a:ext>
                  </a:extLst>
                </p:cNvPr>
                <p:cNvSpPr/>
                <p:nvPr/>
              </p:nvSpPr>
              <p:spPr>
                <a:xfrm>
                  <a:off x="5046297" y="3802647"/>
                  <a:ext cx="52764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2400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B5A5E314-F178-452F-BC9D-8E21D235AC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6297" y="3802647"/>
                  <a:ext cx="527645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5333" r="-20930" b="-2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CF54D63-E0C0-4A1A-9ACB-4E82851B7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9632" y="2385622"/>
              <a:ext cx="3867345" cy="31975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67BFE645-27EB-41E8-8F59-ACA088BCC4FF}"/>
                    </a:ext>
                  </a:extLst>
                </p:cNvPr>
                <p:cNvSpPr/>
                <p:nvPr/>
              </p:nvSpPr>
              <p:spPr>
                <a:xfrm>
                  <a:off x="1907704" y="5238690"/>
                  <a:ext cx="1312090" cy="4069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altLang="zh-CN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67BFE645-27EB-41E8-8F59-ACA088BCC4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7704" y="5238690"/>
                  <a:ext cx="1312090" cy="40697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12CD1AD5-65B2-4845-ACEC-8E0CE05A128D}"/>
                    </a:ext>
                  </a:extLst>
                </p:cNvPr>
                <p:cNvSpPr/>
                <p:nvPr/>
              </p:nvSpPr>
              <p:spPr>
                <a:xfrm>
                  <a:off x="3154145" y="5238689"/>
                  <a:ext cx="1427442" cy="4069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US" altLang="zh-CN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US" altLang="zh-CN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12CD1AD5-65B2-4845-ACEC-8E0CE05A1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4145" y="5238689"/>
                  <a:ext cx="1427442" cy="40697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FEB66AA6-0E4D-4FDD-A582-7F33B7CD6C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0" y="2355766"/>
                <a:ext cx="5842992" cy="2681139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zh-CN" sz="2400" dirty="0"/>
                  <a:t>Feed forward network intended to reproduce the input</a:t>
                </a:r>
                <a:r>
                  <a:rPr lang="en-US" altLang="zh-CN" sz="1400" dirty="0"/>
                  <a:t>.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285750" indent="-285750">
                  <a:buFontTx/>
                  <a:buChar char="-"/>
                </a:pPr>
                <a:r>
                  <a:rPr lang="en-US" altLang="zh-CN" sz="2400" dirty="0"/>
                  <a:t>Encoder/Decoder architecture</a:t>
                </a:r>
              </a:p>
              <a:p>
                <a:pPr marL="685800" lvl="1">
                  <a:buFontTx/>
                  <a:buChar char="-"/>
                </a:pPr>
                <a:r>
                  <a:rPr lang="pt-BR" altLang="zh-CN" sz="2000" dirty="0"/>
                  <a:t>Encoder: f = </a:t>
                </a:r>
                <a14:m>
                  <m:oMath xmlns:m="http://schemas.openxmlformats.org/officeDocument/2006/math">
                    <m:r>
                      <a:rPr lang="zh-CN" altLang="pt-BR" sz="20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altLang="zh-CN" sz="2000" dirty="0"/>
                  <a:t>(Wx) </a:t>
                </a:r>
              </a:p>
              <a:p>
                <a:pPr marL="685800" lvl="1">
                  <a:buFontTx/>
                  <a:buChar char="-"/>
                </a:pPr>
                <a:r>
                  <a:rPr lang="pt-BR" altLang="zh-CN" sz="2000" dirty="0"/>
                  <a:t>Decoder: g =</a:t>
                </a:r>
                <a14:m>
                  <m:oMath xmlns:m="http://schemas.openxmlformats.org/officeDocument/2006/math">
                    <m:r>
                      <a:rPr lang="zh-CN" altLang="pt-BR" sz="20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altLang="zh-CN" sz="2000" dirty="0"/>
                  <a:t>(W’h)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FEB66AA6-0E4D-4FDD-A582-7F33B7CD6C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0" y="2355766"/>
                <a:ext cx="5842992" cy="2681139"/>
              </a:xfrm>
              <a:blipFill>
                <a:blip r:embed="rId8"/>
                <a:stretch>
                  <a:fillRect l="-1670" t="-20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607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2BE01-4685-4535-9773-A53C3A006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Deep Autoencoders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4628CF-C739-4A94-84D7-05963056E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854" y="4364001"/>
            <a:ext cx="3951734" cy="565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The codes are discriminative</a:t>
            </a:r>
            <a:endParaRPr lang="zh-CN" altLang="en-US" sz="2000" dirty="0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C8657CCE-69F3-4071-8C03-2873C9E8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" y="1835835"/>
            <a:ext cx="3037904" cy="29469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B5864D0-C09B-4255-8495-342BEB6A526B}"/>
              </a:ext>
            </a:extLst>
          </p:cNvPr>
          <p:cNvSpPr/>
          <p:nvPr/>
        </p:nvSpPr>
        <p:spPr bwMode="auto">
          <a:xfrm rot="5400000">
            <a:off x="5886673" y="2738515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9263E7-FC81-4C1C-8C29-915E830EE90D}"/>
              </a:ext>
            </a:extLst>
          </p:cNvPr>
          <p:cNvSpPr/>
          <p:nvPr/>
        </p:nvSpPr>
        <p:spPr bwMode="auto">
          <a:xfrm rot="5400000">
            <a:off x="8008090" y="2757840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pic>
        <p:nvPicPr>
          <p:cNvPr id="7" name="圖片 47">
            <a:extLst>
              <a:ext uri="{FF2B5EF4-FFF2-40B4-BE49-F238E27FC236}">
                <a16:creationId xmlns:a16="http://schemas.microsoft.com/office/drawing/2014/main" id="{D86F98E3-998B-47BD-BCDF-1A7E0812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50" y="3737759"/>
            <a:ext cx="628650" cy="581025"/>
          </a:xfrm>
          <a:prstGeom prst="rect">
            <a:avLst/>
          </a:prstGeom>
        </p:spPr>
      </p:pic>
      <p:pic>
        <p:nvPicPr>
          <p:cNvPr id="8" name="圖片 48">
            <a:extLst>
              <a:ext uri="{FF2B5EF4-FFF2-40B4-BE49-F238E27FC236}">
                <a16:creationId xmlns:a16="http://schemas.microsoft.com/office/drawing/2014/main" id="{8FEB1824-282A-44FA-BE20-2FBEE6441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042" y="3723245"/>
            <a:ext cx="647700" cy="619125"/>
          </a:xfrm>
          <a:prstGeom prst="rect">
            <a:avLst/>
          </a:prstGeom>
        </p:spPr>
      </p:pic>
      <p:cxnSp>
        <p:nvCxnSpPr>
          <p:cNvPr id="9" name="直線單箭頭接點 49">
            <a:extLst>
              <a:ext uri="{FF2B5EF4-FFF2-40B4-BE49-F238E27FC236}">
                <a16:creationId xmlns:a16="http://schemas.microsoft.com/office/drawing/2014/main" id="{6396CD1F-9CB6-4148-9318-0DF225127070}"/>
              </a:ext>
            </a:extLst>
          </p:cNvPr>
          <p:cNvCxnSpPr/>
          <p:nvPr/>
        </p:nvCxnSpPr>
        <p:spPr>
          <a:xfrm rot="5400000">
            <a:off x="8196142" y="2741632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50">
            <a:extLst>
              <a:ext uri="{FF2B5EF4-FFF2-40B4-BE49-F238E27FC236}">
                <a16:creationId xmlns:a16="http://schemas.microsoft.com/office/drawing/2014/main" id="{4B9BE269-5A20-4399-8520-61BC96A8A44E}"/>
              </a:ext>
            </a:extLst>
          </p:cNvPr>
          <p:cNvCxnSpPr/>
          <p:nvPr/>
        </p:nvCxnSpPr>
        <p:spPr>
          <a:xfrm rot="5400000">
            <a:off x="7144700" y="2732335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DD10BF6C-3155-488B-9F82-0DC43139B97A}"/>
              </a:ext>
            </a:extLst>
          </p:cNvPr>
          <p:cNvSpPr/>
          <p:nvPr/>
        </p:nvSpPr>
        <p:spPr bwMode="auto">
          <a:xfrm rot="5400000">
            <a:off x="360654" y="5389489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4C6CF79-1C78-40F7-9606-B6458D1BC7B4}"/>
              </a:ext>
            </a:extLst>
          </p:cNvPr>
          <p:cNvSpPr/>
          <p:nvPr/>
        </p:nvSpPr>
        <p:spPr bwMode="auto">
          <a:xfrm rot="5400000">
            <a:off x="1157971" y="5417854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1000</a:t>
            </a:r>
            <a:endParaRPr kumimoji="0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C79151-47CE-4937-BDE8-257B72E066D7}"/>
              </a:ext>
            </a:extLst>
          </p:cNvPr>
          <p:cNvSpPr/>
          <p:nvPr/>
        </p:nvSpPr>
        <p:spPr bwMode="auto">
          <a:xfrm rot="5400000">
            <a:off x="2455954" y="5339020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500</a:t>
            </a:r>
            <a:endParaRPr kumimoji="0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3178A27-340F-491F-BF1D-EB23C0396E9D}"/>
              </a:ext>
            </a:extLst>
          </p:cNvPr>
          <p:cNvSpPr/>
          <p:nvPr/>
        </p:nvSpPr>
        <p:spPr bwMode="auto">
          <a:xfrm rot="5400000">
            <a:off x="3534936" y="5339020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250</a:t>
            </a:r>
            <a:endParaRPr kumimoji="0"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D5D6962-D426-4A2B-B17E-37E78AF3CF1A}"/>
              </a:ext>
            </a:extLst>
          </p:cNvPr>
          <p:cNvSpPr/>
          <p:nvPr/>
        </p:nvSpPr>
        <p:spPr bwMode="auto">
          <a:xfrm rot="5400000">
            <a:off x="4619609" y="5339020"/>
            <a:ext cx="36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</a:t>
            </a:r>
            <a:endParaRPr kumimoji="0"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6652EA1-CABF-4F03-8DEB-094A2AD5CF57}"/>
              </a:ext>
            </a:extLst>
          </p:cNvPr>
          <p:cNvSpPr/>
          <p:nvPr/>
        </p:nvSpPr>
        <p:spPr bwMode="auto">
          <a:xfrm rot="5400000">
            <a:off x="7494924" y="2757610"/>
            <a:ext cx="36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</a:t>
            </a:r>
            <a:endParaRPr kumimoji="0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039CC1E-EBEB-465F-A746-82A3FFA922A7}"/>
              </a:ext>
            </a:extLst>
          </p:cNvPr>
          <p:cNvSpPr/>
          <p:nvPr/>
        </p:nvSpPr>
        <p:spPr bwMode="auto">
          <a:xfrm rot="5400000">
            <a:off x="5307738" y="5339020"/>
            <a:ext cx="72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250</a:t>
            </a:r>
            <a:endParaRPr kumimoji="0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78AE487-3CDD-45EF-87C1-09A3342C18EF}"/>
              </a:ext>
            </a:extLst>
          </p:cNvPr>
          <p:cNvSpPr/>
          <p:nvPr/>
        </p:nvSpPr>
        <p:spPr bwMode="auto">
          <a:xfrm rot="5400000">
            <a:off x="6016197" y="5339020"/>
            <a:ext cx="108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500</a:t>
            </a:r>
            <a:endParaRPr kumimoji="0"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977FD28-01FA-4E52-9B95-40539AC10A65}"/>
              </a:ext>
            </a:extLst>
          </p:cNvPr>
          <p:cNvSpPr/>
          <p:nvPr/>
        </p:nvSpPr>
        <p:spPr bwMode="auto">
          <a:xfrm rot="5400000">
            <a:off x="6587350" y="5417854"/>
            <a:ext cx="1800000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1000</a:t>
            </a:r>
            <a:endParaRPr kumimoji="0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857ACCF-410C-4049-9045-EA4E7EB95A18}"/>
              </a:ext>
            </a:extLst>
          </p:cNvPr>
          <p:cNvSpPr/>
          <p:nvPr/>
        </p:nvSpPr>
        <p:spPr bwMode="auto">
          <a:xfrm rot="5400000">
            <a:off x="7618596" y="5389490"/>
            <a:ext cx="1455605" cy="351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dirty="0"/>
              <a:t>784</a:t>
            </a:r>
            <a:endParaRPr kumimoji="0" lang="zh-TW" altLang="en-US" dirty="0"/>
          </a:p>
        </p:txBody>
      </p:sp>
      <p:pic>
        <p:nvPicPr>
          <p:cNvPr id="21" name="圖片 61">
            <a:extLst>
              <a:ext uri="{FF2B5EF4-FFF2-40B4-BE49-F238E27FC236}">
                <a16:creationId xmlns:a16="http://schemas.microsoft.com/office/drawing/2014/main" id="{DF69F9C8-3D69-41CC-9AB8-FB15A3568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55" y="6087889"/>
            <a:ext cx="628650" cy="581025"/>
          </a:xfrm>
          <a:prstGeom prst="rect">
            <a:avLst/>
          </a:prstGeom>
        </p:spPr>
      </p:pic>
      <p:pic>
        <p:nvPicPr>
          <p:cNvPr id="22" name="圖片 62">
            <a:extLst>
              <a:ext uri="{FF2B5EF4-FFF2-40B4-BE49-F238E27FC236}">
                <a16:creationId xmlns:a16="http://schemas.microsoft.com/office/drawing/2014/main" id="{7BCFA30B-AB61-4942-9794-9D54EBACD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212" y="6054901"/>
            <a:ext cx="628650" cy="647700"/>
          </a:xfrm>
          <a:prstGeom prst="rect">
            <a:avLst/>
          </a:prstGeom>
        </p:spPr>
      </p:pic>
      <p:cxnSp>
        <p:nvCxnSpPr>
          <p:cNvPr id="23" name="直線單箭頭接點 63">
            <a:extLst>
              <a:ext uri="{FF2B5EF4-FFF2-40B4-BE49-F238E27FC236}">
                <a16:creationId xmlns:a16="http://schemas.microsoft.com/office/drawing/2014/main" id="{62A85F78-E972-4F51-A423-1EE32603189F}"/>
              </a:ext>
            </a:extLst>
          </p:cNvPr>
          <p:cNvCxnSpPr/>
          <p:nvPr/>
        </p:nvCxnSpPr>
        <p:spPr>
          <a:xfrm rot="5400000">
            <a:off x="1590705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4">
            <a:extLst>
              <a:ext uri="{FF2B5EF4-FFF2-40B4-BE49-F238E27FC236}">
                <a16:creationId xmlns:a16="http://schemas.microsoft.com/office/drawing/2014/main" id="{A05D6F3C-9217-4460-A2C4-DA8151130D80}"/>
              </a:ext>
            </a:extLst>
          </p:cNvPr>
          <p:cNvCxnSpPr/>
          <p:nvPr/>
        </p:nvCxnSpPr>
        <p:spPr>
          <a:xfrm rot="5400000">
            <a:off x="2525952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65">
            <a:extLst>
              <a:ext uri="{FF2B5EF4-FFF2-40B4-BE49-F238E27FC236}">
                <a16:creationId xmlns:a16="http://schemas.microsoft.com/office/drawing/2014/main" id="{7F9B4BF6-231C-4847-8F43-0A29ED1DE241}"/>
              </a:ext>
            </a:extLst>
          </p:cNvPr>
          <p:cNvCxnSpPr/>
          <p:nvPr/>
        </p:nvCxnSpPr>
        <p:spPr>
          <a:xfrm rot="5400000">
            <a:off x="3484105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66">
            <a:extLst>
              <a:ext uri="{FF2B5EF4-FFF2-40B4-BE49-F238E27FC236}">
                <a16:creationId xmlns:a16="http://schemas.microsoft.com/office/drawing/2014/main" id="{69D64D5E-C83A-406B-B89A-21FE471C877C}"/>
              </a:ext>
            </a:extLst>
          </p:cNvPr>
          <p:cNvCxnSpPr/>
          <p:nvPr/>
        </p:nvCxnSpPr>
        <p:spPr>
          <a:xfrm rot="5400000">
            <a:off x="4375150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67">
            <a:extLst>
              <a:ext uri="{FF2B5EF4-FFF2-40B4-BE49-F238E27FC236}">
                <a16:creationId xmlns:a16="http://schemas.microsoft.com/office/drawing/2014/main" id="{EF539468-6D6E-41E2-88D9-1AF2DABB1168}"/>
              </a:ext>
            </a:extLst>
          </p:cNvPr>
          <p:cNvCxnSpPr/>
          <p:nvPr/>
        </p:nvCxnSpPr>
        <p:spPr>
          <a:xfrm rot="5400000">
            <a:off x="5275957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68">
            <a:extLst>
              <a:ext uri="{FF2B5EF4-FFF2-40B4-BE49-F238E27FC236}">
                <a16:creationId xmlns:a16="http://schemas.microsoft.com/office/drawing/2014/main" id="{20EE1FFD-8D4D-4253-8F6E-3E00C8C68933}"/>
              </a:ext>
            </a:extLst>
          </p:cNvPr>
          <p:cNvCxnSpPr/>
          <p:nvPr/>
        </p:nvCxnSpPr>
        <p:spPr>
          <a:xfrm rot="5400000">
            <a:off x="6119626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69">
            <a:extLst>
              <a:ext uri="{FF2B5EF4-FFF2-40B4-BE49-F238E27FC236}">
                <a16:creationId xmlns:a16="http://schemas.microsoft.com/office/drawing/2014/main" id="{8F16F958-C4FF-48BC-86F6-F46FEB67D81A}"/>
              </a:ext>
            </a:extLst>
          </p:cNvPr>
          <p:cNvCxnSpPr/>
          <p:nvPr/>
        </p:nvCxnSpPr>
        <p:spPr>
          <a:xfrm rot="5400000">
            <a:off x="7025902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70">
            <a:extLst>
              <a:ext uri="{FF2B5EF4-FFF2-40B4-BE49-F238E27FC236}">
                <a16:creationId xmlns:a16="http://schemas.microsoft.com/office/drawing/2014/main" id="{A289E9E6-A14C-4536-AD9D-A9DE6763B5F7}"/>
              </a:ext>
            </a:extLst>
          </p:cNvPr>
          <p:cNvCxnSpPr/>
          <p:nvPr/>
        </p:nvCxnSpPr>
        <p:spPr>
          <a:xfrm rot="5400000">
            <a:off x="7947687" y="5311118"/>
            <a:ext cx="0" cy="431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片 3">
            <a:extLst>
              <a:ext uri="{FF2B5EF4-FFF2-40B4-BE49-F238E27FC236}">
                <a16:creationId xmlns:a16="http://schemas.microsoft.com/office/drawing/2014/main" id="{4D6FF15D-FB5A-4E8D-B4F4-CB3B69F79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1970" y="1749086"/>
            <a:ext cx="2658436" cy="2593596"/>
          </a:xfrm>
          <a:prstGeom prst="rect">
            <a:avLst/>
          </a:prstGeom>
        </p:spPr>
      </p:pic>
      <p:cxnSp>
        <p:nvCxnSpPr>
          <p:cNvPr id="32" name="直線單箭頭接點 37">
            <a:extLst>
              <a:ext uri="{FF2B5EF4-FFF2-40B4-BE49-F238E27FC236}">
                <a16:creationId xmlns:a16="http://schemas.microsoft.com/office/drawing/2014/main" id="{D4338C5B-11CA-4902-A949-B312ECE298FB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667739" y="2933491"/>
            <a:ext cx="1831304" cy="6126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46">
            <a:extLst>
              <a:ext uri="{FF2B5EF4-FFF2-40B4-BE49-F238E27FC236}">
                <a16:creationId xmlns:a16="http://schemas.microsoft.com/office/drawing/2014/main" id="{82E15C90-8FCC-4032-89E6-73B5D384EE13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2632872" y="3829093"/>
            <a:ext cx="2166737" cy="15058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32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66099</TotalTime>
  <Words>1437</Words>
  <Application>Microsoft Office PowerPoint</Application>
  <PresentationFormat>On-screen Show (4:3)</PresentationFormat>
  <Paragraphs>258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Cambria Math</vt:lpstr>
      <vt:lpstr>Office Theme</vt:lpstr>
      <vt:lpstr>PowerPoint Presentation</vt:lpstr>
      <vt:lpstr>Unsupervised Learning</vt:lpstr>
      <vt:lpstr>Unsupervised learning</vt:lpstr>
      <vt:lpstr>How unlabeled data may help</vt:lpstr>
      <vt:lpstr>How unlabeled data may help</vt:lpstr>
      <vt:lpstr>How unlabeled data may help</vt:lpstr>
      <vt:lpstr>Principle Component Analysis</vt:lpstr>
      <vt:lpstr>Autoencoder</vt:lpstr>
      <vt:lpstr>Deep Autoencoders</vt:lpstr>
      <vt:lpstr>Deep Autoencoders</vt:lpstr>
      <vt:lpstr>Network Structures</vt:lpstr>
      <vt:lpstr>Transfer function</vt:lpstr>
      <vt:lpstr>Stacked autoencoders</vt:lpstr>
      <vt:lpstr>Layerwise Pre-training</vt:lpstr>
      <vt:lpstr>Denoising autoencoder</vt:lpstr>
      <vt:lpstr>Denoising autoencoder</vt:lpstr>
      <vt:lpstr>Denoising AE learns manifold structure</vt:lpstr>
      <vt:lpstr>Denoising AE learns useful patterns</vt:lpstr>
      <vt:lpstr>Sparse Autoencoder</vt:lpstr>
      <vt:lpstr>Sparse Autoencoder</vt:lpstr>
      <vt:lpstr>Andrew Ng.’s method</vt:lpstr>
      <vt:lpstr>K-Sparse Autoencoder</vt:lpstr>
      <vt:lpstr>K-Sparse Autoencoder</vt:lpstr>
      <vt:lpstr>Contractive Autoencoder</vt:lpstr>
      <vt:lpstr>Application of Autoencoders</vt:lpstr>
      <vt:lpstr>Differentiable K-means</vt:lpstr>
      <vt:lpstr>Differentiable K-means</vt:lpstr>
      <vt:lpstr>Spectral Clustering</vt:lpstr>
      <vt:lpstr>PowerPoint Presentation</vt:lpstr>
      <vt:lpstr>PowerPoint Presentation</vt:lpstr>
      <vt:lpstr>PowerPoint Presentation</vt:lpstr>
      <vt:lpstr>More Considerations</vt:lpstr>
      <vt:lpstr>Deep learning platforms</vt:lpstr>
      <vt:lpstr>PowerPoint Presentation</vt:lpstr>
      <vt:lpstr>Multi-modal representation</vt:lpstr>
      <vt:lpstr>Joint multimodal representation learning</vt:lpstr>
      <vt:lpstr>Deep Multimodal Autoencoders</vt:lpstr>
      <vt:lpstr>Multimodal Applications</vt:lpstr>
    </vt:vector>
  </TitlesOfParts>
  <Company>Siemens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zhanka00</dc:creator>
  <cp:lastModifiedBy>Khai T Nguyen</cp:lastModifiedBy>
  <cp:revision>3449</cp:revision>
  <dcterms:created xsi:type="dcterms:W3CDTF">2011-11-14T01:04:32Z</dcterms:created>
  <dcterms:modified xsi:type="dcterms:W3CDTF">2021-02-24T05:09:47Z</dcterms:modified>
</cp:coreProperties>
</file>